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E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94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8CA7-63DA-42D9-A5DB-A111B504A63B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5078-4C4D-48F4-B9E8-EBC06403C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8CA7-63DA-42D9-A5DB-A111B504A63B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5078-4C4D-48F4-B9E8-EBC06403C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8CA7-63DA-42D9-A5DB-A111B504A63B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5078-4C4D-48F4-B9E8-EBC06403C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8CA7-63DA-42D9-A5DB-A111B504A63B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5078-4C4D-48F4-B9E8-EBC06403C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8CA7-63DA-42D9-A5DB-A111B504A63B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5078-4C4D-48F4-B9E8-EBC06403C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8CA7-63DA-42D9-A5DB-A111B504A63B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5078-4C4D-48F4-B9E8-EBC06403C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8CA7-63DA-42D9-A5DB-A111B504A63B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5078-4C4D-48F4-B9E8-EBC06403C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8CA7-63DA-42D9-A5DB-A111B504A63B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5078-4C4D-48F4-B9E8-EBC06403C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8CA7-63DA-42D9-A5DB-A111B504A63B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5078-4C4D-48F4-B9E8-EBC06403C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8CA7-63DA-42D9-A5DB-A111B504A63B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5078-4C4D-48F4-B9E8-EBC06403C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8CA7-63DA-42D9-A5DB-A111B504A63B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5078-4C4D-48F4-B9E8-EBC06403C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88CA7-63DA-42D9-A5DB-A111B504A63B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65078-4C4D-48F4-B9E8-EBC06403C4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rtbooks.com/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iclipart.com/dodl.php/2232_male_farmer_calf_and_cow.gif?linklokauth=LzA0OS9iYXRjaF8wNi8yMjMyX21hbGVfZmFybWVyX2NhbGZfYW5kX2Nvdy5naWYsMTMyMTk3MzI5MywzMS4yNS4zLjg3LDAsMCxMTF8wLCxiZDc2MzIzN2JhZmQ2ZDVhODUwMTU4Zjg4NGE3NGUwMg%3D%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36" y="0"/>
            <a:ext cx="11811000" cy="71437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0"/>
            <a:ext cx="8415342" cy="1470025"/>
          </a:xfrm>
        </p:spPr>
        <p:txBody>
          <a:bodyPr>
            <a:normAutofit/>
          </a:bodyPr>
          <a:lstStyle/>
          <a:p>
            <a:r>
              <a:rPr lang="en-GB" sz="6000" b="1" dirty="0" smtClean="0">
                <a:latin typeface="Comic Sans MS" pitchFamily="66" charset="0"/>
              </a:rPr>
              <a:t>Let’s do phonic sounds</a:t>
            </a:r>
            <a:endParaRPr lang="en-US" sz="60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776" y="6021288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Devised by Coreen Burt  </a:t>
            </a:r>
            <a:r>
              <a:rPr lang="en-GB" dirty="0" smtClean="0">
                <a:hlinkClick r:id="rId3"/>
              </a:rPr>
              <a:t>www.burtbooks.com</a:t>
            </a:r>
            <a:endParaRPr lang="en-GB" dirty="0" smtClean="0"/>
          </a:p>
          <a:p>
            <a:r>
              <a:rPr lang="en-GB" dirty="0" smtClean="0"/>
              <a:t>There are matching worksheets in modules 1 and 3 of the Burt Reading Scheme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clipart.com/dodl.php/image_112_green_field.gif?linklokauth=LzA3Ni9iYXRjaF8wMS9pbWFnZV8xMTJfZ3JlZW5fZmllbGQuZ2lmLDEzMjE5NzE2MTEsMzEuMjUuMy44NywwLDAsTExfMCwsOTU0YTA0NGViOGFmYmM5YWVlMzEyOTM5ZTRmYTc1OTU%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85842"/>
            <a:ext cx="9358346" cy="79438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642918"/>
            <a:ext cx="2143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>
                <a:latin typeface="Comic Sans MS" pitchFamily="66" charset="0"/>
              </a:rPr>
              <a:t>s</a:t>
            </a:r>
            <a:endParaRPr lang="en-US" sz="80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2500306"/>
            <a:ext cx="2143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>
                <a:latin typeface="Comic Sans MS" pitchFamily="66" charset="0"/>
              </a:rPr>
              <a:t>sat</a:t>
            </a:r>
            <a:endParaRPr lang="en-US" sz="8000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642918"/>
            <a:ext cx="2143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>
                <a:latin typeface="Comic Sans MS" pitchFamily="66" charset="0"/>
              </a:rPr>
              <a:t>a</a:t>
            </a:r>
            <a:endParaRPr lang="en-US" sz="80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5140" y="2357430"/>
            <a:ext cx="2143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>
                <a:latin typeface="Comic Sans MS" pitchFamily="66" charset="0"/>
              </a:rPr>
              <a:t>pat</a:t>
            </a:r>
            <a:endParaRPr lang="en-US" sz="80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388" y="4286256"/>
            <a:ext cx="25003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>
                <a:latin typeface="Comic Sans MS" pitchFamily="66" charset="0"/>
              </a:rPr>
              <a:t>pats</a:t>
            </a:r>
            <a:endParaRPr lang="en-US" sz="80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4357694"/>
            <a:ext cx="2143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>
                <a:latin typeface="Comic Sans MS" pitchFamily="66" charset="0"/>
              </a:rPr>
              <a:t>tap</a:t>
            </a:r>
            <a:endParaRPr lang="en-US" sz="8000" b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868" y="2714620"/>
            <a:ext cx="2143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>
                <a:latin typeface="Comic Sans MS" pitchFamily="66" charset="0"/>
              </a:rPr>
              <a:t>at</a:t>
            </a:r>
            <a:endParaRPr lang="en-US" sz="8000" b="1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3174" y="642918"/>
            <a:ext cx="2143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>
                <a:latin typeface="Comic Sans MS" pitchFamily="66" charset="0"/>
              </a:rPr>
              <a:t>t</a:t>
            </a:r>
            <a:endParaRPr lang="en-US" sz="8000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58082" y="500042"/>
            <a:ext cx="2143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>
                <a:latin typeface="Comic Sans MS" pitchFamily="66" charset="0"/>
              </a:rPr>
              <a:t>p</a:t>
            </a:r>
            <a:endParaRPr lang="en-US" sz="8000" b="1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02064" y="4269702"/>
            <a:ext cx="2143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>
                <a:latin typeface="Comic Sans MS" pitchFamily="66" charset="0"/>
              </a:rPr>
              <a:t>sap</a:t>
            </a:r>
            <a:endParaRPr lang="en-US" sz="8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iclipart.com/dodl.php/morning_rooster.gif?linklokauth=LzA1OC9iYXRjaF8wNC9tb3JuaW5nX3Jvb3N0ZXIuZ2lmLDEzMjE5NzI2ODEsMzEuMjUuMy44NywwLDAsTExfMCwsYTliODg4NmIzYjBlNzNhOTUzMzA2ZWQxYWE5NDc2ZGQ%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-500090"/>
            <a:ext cx="10798208" cy="79438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85728"/>
            <a:ext cx="2143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err="1">
                <a:latin typeface="Comic Sans MS" pitchFamily="66" charset="0"/>
              </a:rPr>
              <a:t>i</a:t>
            </a:r>
            <a:endParaRPr lang="en-US" sz="80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357430"/>
            <a:ext cx="2143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>
                <a:latin typeface="Comic Sans MS" pitchFamily="66" charset="0"/>
              </a:rPr>
              <a:t>in</a:t>
            </a:r>
            <a:endParaRPr lang="en-US" sz="8000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8992" y="0"/>
            <a:ext cx="2143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>
                <a:latin typeface="Comic Sans MS" pitchFamily="66" charset="0"/>
              </a:rPr>
              <a:t>m</a:t>
            </a:r>
            <a:endParaRPr lang="en-US" sz="80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6380" y="1714488"/>
            <a:ext cx="2143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>
                <a:latin typeface="Comic Sans MS" pitchFamily="66" charset="0"/>
              </a:rPr>
              <a:t>mid</a:t>
            </a:r>
            <a:endParaRPr lang="en-US" sz="80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00860" y="3286124"/>
            <a:ext cx="2143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>
                <a:latin typeface="Comic Sans MS" pitchFamily="66" charset="0"/>
              </a:rPr>
              <a:t>did</a:t>
            </a:r>
            <a:endParaRPr lang="en-US" sz="8000" b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6182" y="3429000"/>
            <a:ext cx="2143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>
                <a:latin typeface="Comic Sans MS" pitchFamily="66" charset="0"/>
              </a:rPr>
              <a:t>dim</a:t>
            </a:r>
            <a:endParaRPr lang="en-US" sz="8000" b="1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4480" y="0"/>
            <a:ext cx="2143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>
                <a:latin typeface="Comic Sans MS" pitchFamily="66" charset="0"/>
              </a:rPr>
              <a:t>n</a:t>
            </a:r>
            <a:endParaRPr lang="en-US" sz="8000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29256" y="214290"/>
            <a:ext cx="2143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>
                <a:latin typeface="Comic Sans MS" pitchFamily="66" charset="0"/>
              </a:rPr>
              <a:t>d</a:t>
            </a:r>
            <a:endParaRPr lang="en-US" sz="8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iclipart.com/dodl.php/4135_cow_head_cartoon_character.gif?linklokauth=LzA0OS9iYXRjaF8xMi80MTM1X2Nvd19oZWFkX2NhcnRvb25fY2hhcmFjdGVyLmdpZiwxMzIxOTczNDk5LDMxLjI1LjMuODcsMCwwLExMXzAsLDIyNGRiOWRmNTQzMDhlNDFlNGUyZDUxYjgxZGQxMj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752" cy="79438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142852"/>
            <a:ext cx="2143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>
                <a:latin typeface="Comic Sans MS" pitchFamily="66" charset="0"/>
              </a:rPr>
              <a:t>s</a:t>
            </a:r>
            <a:endParaRPr lang="en-US" sz="80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2500306"/>
            <a:ext cx="2143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err="1" smtClean="0">
                <a:latin typeface="Comic Sans MS" pitchFamily="66" charset="0"/>
              </a:rPr>
              <a:t>i</a:t>
            </a:r>
            <a:endParaRPr lang="en-US" sz="8000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248" y="4929198"/>
            <a:ext cx="2143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>
                <a:latin typeface="Comic Sans MS" pitchFamily="66" charset="0"/>
              </a:rPr>
              <a:t>a</a:t>
            </a:r>
            <a:endParaRPr lang="en-US" sz="80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6248" y="2928934"/>
            <a:ext cx="2143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>
                <a:latin typeface="Comic Sans MS" pitchFamily="66" charset="0"/>
              </a:rPr>
              <a:t>m</a:t>
            </a:r>
            <a:endParaRPr lang="en-US" sz="80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6578" y="4500570"/>
            <a:ext cx="2143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>
                <a:latin typeface="Comic Sans MS" pitchFamily="66" charset="0"/>
              </a:rPr>
              <a:t>d</a:t>
            </a:r>
            <a:endParaRPr lang="en-US" sz="8000" b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1670" y="4500570"/>
            <a:ext cx="2143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>
                <a:latin typeface="Comic Sans MS" pitchFamily="66" charset="0"/>
              </a:rPr>
              <a:t>n</a:t>
            </a:r>
            <a:endParaRPr lang="en-US" sz="8000" b="1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7356" y="1071546"/>
            <a:ext cx="2143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>
                <a:latin typeface="Comic Sans MS" pitchFamily="66" charset="0"/>
              </a:rPr>
              <a:t>t</a:t>
            </a:r>
            <a:endParaRPr lang="en-US" sz="8000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86776" y="2285992"/>
            <a:ext cx="2143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>
                <a:latin typeface="Comic Sans MS" pitchFamily="66" charset="0"/>
              </a:rPr>
              <a:t>p</a:t>
            </a:r>
            <a:endParaRPr lang="en-US" sz="8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142852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8434" name="Picture 2" descr="http://www.iclipart.com/dodl.php/2220_happy_farmer_driving_a_red_tractor.gif?linklokauth=LzA0OS9iYXRjaF8wNi8yMjIwX2hhcHB5X2Zhcm1lcl9kcml2aW5nX2FfcmVkX3RyYWN0b3IuZ2lmLDEzMjE5NzM4MDAsMzEuMjUuMy44NywwLDAsTExfMCwsMTI1OTFmYjYzMmE0MzYyODYxZmUwZmQwMjFlNDdkNDA%3D"/>
          <p:cNvPicPr>
            <a:picLocks noChangeAspect="1" noChangeArrowheads="1"/>
          </p:cNvPicPr>
          <p:nvPr/>
        </p:nvPicPr>
        <p:blipFill>
          <a:blip r:embed="rId2" cstate="print"/>
          <a:srcRect t="16106"/>
          <a:stretch>
            <a:fillRect/>
          </a:stretch>
        </p:blipFill>
        <p:spPr bwMode="auto">
          <a:xfrm>
            <a:off x="-285784" y="2214554"/>
            <a:ext cx="9429784" cy="4792633"/>
          </a:xfrm>
          <a:prstGeom prst="rect">
            <a:avLst/>
          </a:prstGeom>
          <a:noFill/>
          <a:ln>
            <a:solidFill>
              <a:srgbClr val="CCECFF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2214554"/>
          </a:xfrm>
          <a:prstGeom prst="rect">
            <a:avLst/>
          </a:prstGeom>
          <a:solidFill>
            <a:srgbClr val="BDE6FF"/>
          </a:solidFill>
          <a:ln>
            <a:solidFill>
              <a:srgbClr val="BDE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7158" y="285728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pit</a:t>
            </a:r>
            <a:endParaRPr lang="en-US" sz="7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5984" y="2000240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it</a:t>
            </a:r>
            <a:endParaRPr lang="en-US" sz="7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2500306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sat</a:t>
            </a:r>
            <a:endParaRPr lang="en-US" sz="7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62114" y="3786190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pip</a:t>
            </a:r>
            <a:endParaRPr lang="en-US" sz="7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4286256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sip</a:t>
            </a:r>
            <a:endParaRPr lang="en-US" sz="7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6578" y="1571612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tip</a:t>
            </a:r>
            <a:endParaRPr lang="en-US" sz="7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86116" y="214290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is</a:t>
            </a:r>
            <a:endParaRPr lang="en-US" sz="7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15140" y="214290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sit</a:t>
            </a:r>
            <a:endParaRPr lang="en-US" sz="7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2" grpId="1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udith123\Downloads\png_2157-Country-Farm-Scene-With-Cows-And-Cowm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706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7158" y="142852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285728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an</a:t>
            </a:r>
            <a:endParaRPr lang="en-US" sz="7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1571612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pin</a:t>
            </a:r>
            <a:endParaRPr lang="en-US" sz="7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0693" y="1602095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tin</a:t>
            </a:r>
            <a:endParaRPr lang="en-US" sz="7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6056" y="5698220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tan</a:t>
            </a:r>
            <a:endParaRPr lang="en-US" sz="7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04" y="5589240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nap</a:t>
            </a:r>
            <a:endParaRPr lang="en-US" sz="7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29422" y="1343181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nip</a:t>
            </a:r>
            <a:endParaRPr lang="en-US" sz="7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9912" y="44624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in</a:t>
            </a:r>
            <a:endParaRPr lang="en-US" sz="7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6578" y="142852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pan</a:t>
            </a:r>
            <a:endParaRPr lang="en-US" sz="7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01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udith123\Downloads\gif_Country-Farm-Scene-With-Rooster-Crowing-Of-The-Rising-Sun-In-Vintage-Tractor (1)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36525"/>
            <a:ext cx="9289032" cy="800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7158" y="142852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3379" y="10875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an</a:t>
            </a:r>
            <a:endParaRPr lang="en-US" sz="7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9422" y="0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pin</a:t>
            </a:r>
            <a:endParaRPr lang="en-US" sz="7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5696" y="980728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tin</a:t>
            </a:r>
            <a:endParaRPr lang="en-US" sz="7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2080" y="5098055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solidFill>
                  <a:schemeClr val="bg1"/>
                </a:solidFill>
                <a:latin typeface="Comic Sans MS" pitchFamily="66" charset="0"/>
              </a:rPr>
              <a:t>tan</a:t>
            </a:r>
            <a:endParaRPr lang="en-US" sz="7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08520" y="4653136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nap</a:t>
            </a:r>
            <a:endParaRPr lang="en-US" sz="7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6296" y="3863975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nip</a:t>
            </a:r>
            <a:endParaRPr lang="en-US" sz="7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1920" y="10875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in</a:t>
            </a:r>
            <a:endParaRPr lang="en-US" sz="7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12543" y="2060848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pan</a:t>
            </a:r>
            <a:endParaRPr lang="en-US" sz="7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56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udith123\Downloads\gif_2177-Country-Farm-Scene-Cow-With-A-Little-Cal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525"/>
            <a:ext cx="9144000" cy="760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7158" y="142852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08103" y="0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am</a:t>
            </a:r>
            <a:endParaRPr lang="en-US" sz="7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87401" y="-87981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mam</a:t>
            </a:r>
            <a:endParaRPr lang="en-US" sz="7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1460683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mat</a:t>
            </a:r>
            <a:endParaRPr lang="en-US" sz="7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4248" y="5445224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tan</a:t>
            </a:r>
            <a:endParaRPr lang="en-US" sz="7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5373216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Pam</a:t>
            </a:r>
            <a:endParaRPr lang="en-US" sz="7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384" y="3899845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Tim</a:t>
            </a:r>
            <a:endParaRPr lang="en-US" sz="7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1920" y="-87981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man</a:t>
            </a:r>
            <a:endParaRPr lang="en-US" sz="7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65378" y="2681990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map</a:t>
            </a:r>
            <a:endParaRPr lang="en-US" sz="7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55209" y="4293096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Sam</a:t>
            </a:r>
            <a:endParaRPr lang="en-US" sz="7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71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udith123\Downloads\gif_2159-Country-Farm-Scene-With-Rooster-Crowing-Of-The-Rising-Su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36525"/>
            <a:ext cx="10445303" cy="800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7158" y="142852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39938" y="9427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dim</a:t>
            </a:r>
            <a:endParaRPr lang="en-US" sz="7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6296" y="764704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din</a:t>
            </a:r>
            <a:endParaRPr lang="en-US" sz="7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360" y="609591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sad</a:t>
            </a:r>
            <a:endParaRPr lang="en-US" sz="7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616" y="3789040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dad</a:t>
            </a:r>
            <a:endParaRPr lang="en-US" sz="7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39952" y="4172887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and</a:t>
            </a:r>
            <a:endParaRPr lang="en-US" sz="7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42123" y="-139665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dip</a:t>
            </a:r>
            <a:endParaRPr lang="en-US" sz="7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00826" y="3899845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did</a:t>
            </a:r>
            <a:endParaRPr lang="en-US" sz="7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6296" y="5367689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Sid</a:t>
            </a:r>
            <a:endParaRPr lang="en-US" sz="7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90</Words>
  <Application>Microsoft Office PowerPoint</Application>
  <PresentationFormat>On-screen Show (4:3)</PresentationFormat>
  <Paragraphs>70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Let’s do phonic sounds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nycc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bartlettp</dc:creator>
  <cp:lastModifiedBy>Windows User</cp:lastModifiedBy>
  <cp:revision>10</cp:revision>
  <dcterms:created xsi:type="dcterms:W3CDTF">2011-11-22T14:10:37Z</dcterms:created>
  <dcterms:modified xsi:type="dcterms:W3CDTF">2017-01-23T09:17:04Z</dcterms:modified>
</cp:coreProperties>
</file>