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8" r:id="rId4"/>
  </p:sldMasterIdLst>
  <p:notesMasterIdLst>
    <p:notesMasterId r:id="rId6"/>
  </p:notesMasterIdLst>
  <p:handoutMasterIdLst>
    <p:handoutMasterId r:id="rId7"/>
  </p:handoutMasterIdLst>
  <p:sldIdLst>
    <p:sldId id="266" r:id="rId5"/>
  </p:sldIdLst>
  <p:sldSz cx="12801600" cy="9601200" type="A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D2F"/>
    <a:srgbClr val="F2F2F2"/>
    <a:srgbClr val="E8E8E8"/>
    <a:srgbClr val="FFFF65"/>
    <a:srgbClr val="2FFF8D"/>
    <a:srgbClr val="002060"/>
    <a:srgbClr val="FFFF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10" autoAdjust="0"/>
    <p:restoredTop sz="79180" autoAdjust="0"/>
  </p:normalViewPr>
  <p:slideViewPr>
    <p:cSldViewPr snapToGrid="0">
      <p:cViewPr varScale="1">
        <p:scale>
          <a:sx n="61" d="100"/>
          <a:sy n="61" d="100"/>
        </p:scale>
        <p:origin x="148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6182" cy="497040"/>
          </a:xfrm>
          <a:prstGeom prst="rect">
            <a:avLst/>
          </a:prstGeom>
        </p:spPr>
        <p:txBody>
          <a:bodyPr vert="horz" lIns="91436" tIns="45718" rIns="91436" bIns="45718" rtlCol="0"/>
          <a:lstStyle>
            <a:lvl1pPr algn="l">
              <a:defRPr sz="1200"/>
            </a:lvl1pPr>
          </a:lstStyle>
          <a:p>
            <a:endParaRPr lang="en-GB"/>
          </a:p>
        </p:txBody>
      </p:sp>
      <p:sp>
        <p:nvSpPr>
          <p:cNvPr id="3" name="Date Placeholder 2"/>
          <p:cNvSpPr>
            <a:spLocks noGrp="1"/>
          </p:cNvSpPr>
          <p:nvPr>
            <p:ph type="dt" sz="quarter" idx="1"/>
          </p:nvPr>
        </p:nvSpPr>
        <p:spPr>
          <a:xfrm>
            <a:off x="3849929" y="2"/>
            <a:ext cx="2946182" cy="497040"/>
          </a:xfrm>
          <a:prstGeom prst="rect">
            <a:avLst/>
          </a:prstGeom>
        </p:spPr>
        <p:txBody>
          <a:bodyPr vert="horz" lIns="91436" tIns="45718" rIns="91436" bIns="45718" rtlCol="0"/>
          <a:lstStyle>
            <a:lvl1pPr algn="r">
              <a:defRPr sz="1200"/>
            </a:lvl1pPr>
          </a:lstStyle>
          <a:p>
            <a:fld id="{FF49995D-67F9-401B-83FB-5CEE3BBEEFEC}" type="datetimeFigureOut">
              <a:rPr lang="en-GB" smtClean="0"/>
              <a:t>02/06/2026</a:t>
            </a:fld>
            <a:endParaRPr lang="en-GB"/>
          </a:p>
        </p:txBody>
      </p:sp>
      <p:sp>
        <p:nvSpPr>
          <p:cNvPr id="4" name="Footer Placeholder 3"/>
          <p:cNvSpPr>
            <a:spLocks noGrp="1"/>
          </p:cNvSpPr>
          <p:nvPr>
            <p:ph type="ftr" sz="quarter" idx="2"/>
          </p:nvPr>
        </p:nvSpPr>
        <p:spPr>
          <a:xfrm>
            <a:off x="1" y="9429600"/>
            <a:ext cx="2946182" cy="497040"/>
          </a:xfrm>
          <a:prstGeom prst="rect">
            <a:avLst/>
          </a:prstGeom>
        </p:spPr>
        <p:txBody>
          <a:bodyPr vert="horz" lIns="91436" tIns="45718" rIns="91436" bIns="45718" rtlCol="0" anchor="b"/>
          <a:lstStyle>
            <a:lvl1pPr algn="l">
              <a:defRPr sz="1200"/>
            </a:lvl1pPr>
          </a:lstStyle>
          <a:p>
            <a:endParaRPr lang="en-GB"/>
          </a:p>
        </p:txBody>
      </p:sp>
      <p:sp>
        <p:nvSpPr>
          <p:cNvPr id="5" name="Slide Number Placeholder 4"/>
          <p:cNvSpPr>
            <a:spLocks noGrp="1"/>
          </p:cNvSpPr>
          <p:nvPr>
            <p:ph type="sldNum" sz="quarter" idx="3"/>
          </p:nvPr>
        </p:nvSpPr>
        <p:spPr>
          <a:xfrm>
            <a:off x="3849929" y="9429600"/>
            <a:ext cx="2946182" cy="497040"/>
          </a:xfrm>
          <a:prstGeom prst="rect">
            <a:avLst/>
          </a:prstGeom>
        </p:spPr>
        <p:txBody>
          <a:bodyPr vert="horz" lIns="91436" tIns="45718" rIns="91436" bIns="45718" rtlCol="0" anchor="b"/>
          <a:lstStyle>
            <a:lvl1pPr algn="r">
              <a:defRPr sz="1200"/>
            </a:lvl1pPr>
          </a:lstStyle>
          <a:p>
            <a:fld id="{22F11E37-E07C-450B-9899-1E912B0C0C09}" type="slidenum">
              <a:rPr lang="en-GB" smtClean="0"/>
              <a:t>‹#›</a:t>
            </a:fld>
            <a:endParaRPr lang="en-GB"/>
          </a:p>
        </p:txBody>
      </p:sp>
    </p:spTree>
    <p:extLst>
      <p:ext uri="{BB962C8B-B14F-4D97-AF65-F5344CB8AC3E}">
        <p14:creationId xmlns:p14="http://schemas.microsoft.com/office/powerpoint/2010/main" val="76534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2"/>
            <a:ext cx="2946182" cy="497040"/>
          </a:xfrm>
          <a:prstGeom prst="rect">
            <a:avLst/>
          </a:prstGeom>
        </p:spPr>
        <p:txBody>
          <a:bodyPr vert="horz" lIns="91436" tIns="45718" rIns="91436" bIns="45718" rtlCol="0"/>
          <a:lstStyle>
            <a:lvl1pPr algn="l">
              <a:defRPr sz="1200"/>
            </a:lvl1pPr>
          </a:lstStyle>
          <a:p>
            <a:endParaRPr lang="en-GB"/>
          </a:p>
        </p:txBody>
      </p:sp>
      <p:sp>
        <p:nvSpPr>
          <p:cNvPr id="3" name="Date Placeholder 2"/>
          <p:cNvSpPr>
            <a:spLocks noGrp="1"/>
          </p:cNvSpPr>
          <p:nvPr>
            <p:ph type="dt" idx="1"/>
          </p:nvPr>
        </p:nvSpPr>
        <p:spPr>
          <a:xfrm>
            <a:off x="3849929" y="2"/>
            <a:ext cx="2946182" cy="497040"/>
          </a:xfrm>
          <a:prstGeom prst="rect">
            <a:avLst/>
          </a:prstGeom>
        </p:spPr>
        <p:txBody>
          <a:bodyPr vert="horz" lIns="91436" tIns="45718" rIns="91436" bIns="45718" rtlCol="0"/>
          <a:lstStyle>
            <a:lvl1pPr algn="r">
              <a:defRPr sz="1200"/>
            </a:lvl1pPr>
          </a:lstStyle>
          <a:p>
            <a:fld id="{D4D81A0F-558B-4D88-83F7-37F69F621898}" type="datetimeFigureOut">
              <a:rPr lang="en-GB" smtClean="0"/>
              <a:t>02/06/2026</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36" tIns="45718" rIns="91436" bIns="45718" rtlCol="0" anchor="ctr"/>
          <a:lstStyle/>
          <a:p>
            <a:endParaRPr lang="en-GB"/>
          </a:p>
        </p:txBody>
      </p:sp>
      <p:sp>
        <p:nvSpPr>
          <p:cNvPr id="5" name="Notes Placeholder 4"/>
          <p:cNvSpPr>
            <a:spLocks noGrp="1"/>
          </p:cNvSpPr>
          <p:nvPr>
            <p:ph type="body" sz="quarter" idx="3"/>
          </p:nvPr>
        </p:nvSpPr>
        <p:spPr>
          <a:xfrm>
            <a:off x="679768" y="4776933"/>
            <a:ext cx="5438140" cy="3908682"/>
          </a:xfrm>
          <a:prstGeom prst="rect">
            <a:avLst/>
          </a:prstGeom>
        </p:spPr>
        <p:txBody>
          <a:bodyPr vert="horz" lIns="91436" tIns="45718" rIns="91436" bIns="4571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9600"/>
            <a:ext cx="2946182" cy="497040"/>
          </a:xfrm>
          <a:prstGeom prst="rect">
            <a:avLst/>
          </a:prstGeom>
        </p:spPr>
        <p:txBody>
          <a:bodyPr vert="horz" lIns="91436" tIns="45718" rIns="91436" bIns="45718" rtlCol="0" anchor="b"/>
          <a:lstStyle>
            <a:lvl1pPr algn="l">
              <a:defRPr sz="1200"/>
            </a:lvl1pPr>
          </a:lstStyle>
          <a:p>
            <a:endParaRPr lang="en-GB"/>
          </a:p>
        </p:txBody>
      </p:sp>
      <p:sp>
        <p:nvSpPr>
          <p:cNvPr id="7" name="Slide Number Placeholder 6"/>
          <p:cNvSpPr>
            <a:spLocks noGrp="1"/>
          </p:cNvSpPr>
          <p:nvPr>
            <p:ph type="sldNum" sz="quarter" idx="5"/>
          </p:nvPr>
        </p:nvSpPr>
        <p:spPr>
          <a:xfrm>
            <a:off x="3849929" y="9429600"/>
            <a:ext cx="2946182" cy="497040"/>
          </a:xfrm>
          <a:prstGeom prst="rect">
            <a:avLst/>
          </a:prstGeom>
        </p:spPr>
        <p:txBody>
          <a:bodyPr vert="horz" lIns="91436" tIns="45718" rIns="91436" bIns="45718" rtlCol="0" anchor="b"/>
          <a:lstStyle>
            <a:lvl1pPr algn="r">
              <a:defRPr sz="1200"/>
            </a:lvl1pPr>
          </a:lstStyle>
          <a:p>
            <a:fld id="{14059A6A-6EAC-4755-BC0C-77DE14381F72}" type="slidenum">
              <a:rPr lang="en-GB" smtClean="0"/>
              <a:t>‹#›</a:t>
            </a:fld>
            <a:endParaRPr lang="en-GB"/>
          </a:p>
        </p:txBody>
      </p:sp>
    </p:spTree>
    <p:extLst>
      <p:ext uri="{BB962C8B-B14F-4D97-AF65-F5344CB8AC3E}">
        <p14:creationId xmlns:p14="http://schemas.microsoft.com/office/powerpoint/2010/main" val="4183014523"/>
      </p:ext>
    </p:extLst>
  </p:cSld>
  <p:clrMap bg1="lt1" tx1="dk1" bg2="lt2" tx2="dk2" accent1="accent1" accent2="accent2" accent3="accent3" accent4="accent4" accent5="accent5" accent6="accent6" hlink="hlink" folHlink="folHlink"/>
  <p:notesStyle>
    <a:lvl1pPr marL="0" algn="l" defTabSz="1221913" rtl="0" eaLnBrk="1" latinLnBrk="0" hangingPunct="1">
      <a:defRPr sz="1604" kern="1200">
        <a:solidFill>
          <a:schemeClr val="tx1"/>
        </a:solidFill>
        <a:latin typeface="+mn-lt"/>
        <a:ea typeface="+mn-ea"/>
        <a:cs typeface="+mn-cs"/>
      </a:defRPr>
    </a:lvl1pPr>
    <a:lvl2pPr marL="610956" algn="l" defTabSz="1221913" rtl="0" eaLnBrk="1" latinLnBrk="0" hangingPunct="1">
      <a:defRPr sz="1604" kern="1200">
        <a:solidFill>
          <a:schemeClr val="tx1"/>
        </a:solidFill>
        <a:latin typeface="+mn-lt"/>
        <a:ea typeface="+mn-ea"/>
        <a:cs typeface="+mn-cs"/>
      </a:defRPr>
    </a:lvl2pPr>
    <a:lvl3pPr marL="1221913" algn="l" defTabSz="1221913" rtl="0" eaLnBrk="1" latinLnBrk="0" hangingPunct="1">
      <a:defRPr sz="1604" kern="1200">
        <a:solidFill>
          <a:schemeClr val="tx1"/>
        </a:solidFill>
        <a:latin typeface="+mn-lt"/>
        <a:ea typeface="+mn-ea"/>
        <a:cs typeface="+mn-cs"/>
      </a:defRPr>
    </a:lvl3pPr>
    <a:lvl4pPr marL="1832869" algn="l" defTabSz="1221913" rtl="0" eaLnBrk="1" latinLnBrk="0" hangingPunct="1">
      <a:defRPr sz="1604" kern="1200">
        <a:solidFill>
          <a:schemeClr val="tx1"/>
        </a:solidFill>
        <a:latin typeface="+mn-lt"/>
        <a:ea typeface="+mn-ea"/>
        <a:cs typeface="+mn-cs"/>
      </a:defRPr>
    </a:lvl4pPr>
    <a:lvl5pPr marL="2443825" algn="l" defTabSz="1221913" rtl="0" eaLnBrk="1" latinLnBrk="0" hangingPunct="1">
      <a:defRPr sz="1604" kern="1200">
        <a:solidFill>
          <a:schemeClr val="tx1"/>
        </a:solidFill>
        <a:latin typeface="+mn-lt"/>
        <a:ea typeface="+mn-ea"/>
        <a:cs typeface="+mn-cs"/>
      </a:defRPr>
    </a:lvl5pPr>
    <a:lvl6pPr marL="3054782" algn="l" defTabSz="1221913" rtl="0" eaLnBrk="1" latinLnBrk="0" hangingPunct="1">
      <a:defRPr sz="1604" kern="1200">
        <a:solidFill>
          <a:schemeClr val="tx1"/>
        </a:solidFill>
        <a:latin typeface="+mn-lt"/>
        <a:ea typeface="+mn-ea"/>
        <a:cs typeface="+mn-cs"/>
      </a:defRPr>
    </a:lvl6pPr>
    <a:lvl7pPr marL="3665738" algn="l" defTabSz="1221913" rtl="0" eaLnBrk="1" latinLnBrk="0" hangingPunct="1">
      <a:defRPr sz="1604" kern="1200">
        <a:solidFill>
          <a:schemeClr val="tx1"/>
        </a:solidFill>
        <a:latin typeface="+mn-lt"/>
        <a:ea typeface="+mn-ea"/>
        <a:cs typeface="+mn-cs"/>
      </a:defRPr>
    </a:lvl7pPr>
    <a:lvl8pPr marL="4276695" algn="l" defTabSz="1221913" rtl="0" eaLnBrk="1" latinLnBrk="0" hangingPunct="1">
      <a:defRPr sz="1604" kern="1200">
        <a:solidFill>
          <a:schemeClr val="tx1"/>
        </a:solidFill>
        <a:latin typeface="+mn-lt"/>
        <a:ea typeface="+mn-ea"/>
        <a:cs typeface="+mn-cs"/>
      </a:defRPr>
    </a:lvl8pPr>
    <a:lvl9pPr marL="4887651" algn="l" defTabSz="1221913" rtl="0" eaLnBrk="1" latinLnBrk="0" hangingPunct="1">
      <a:defRPr sz="1604"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02/06/2026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65215703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02/06/2026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1248293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F13CE4-E9B1-4554-888D-8867AE1BF5FE}" type="datetimeFigureOut">
              <a:rPr lang="en-GB" smtClean="0"/>
              <a:t>02/06/2026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1440632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F13CE4-E9B1-4554-888D-8867AE1BF5FE}" type="datetimeFigureOut">
              <a:rPr lang="en-GB" smtClean="0"/>
              <a:t>02/06/2026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90505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F13CE4-E9B1-4554-888D-8867AE1BF5FE}" type="datetimeFigureOut">
              <a:rPr lang="en-GB" smtClean="0"/>
              <a:t>02/06/2026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3005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F13CE4-E9B1-4554-888D-8867AE1BF5FE}" type="datetimeFigureOut">
              <a:rPr lang="en-GB" smtClean="0"/>
              <a:t>02/06/2026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6663881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CE4-E9B1-4554-888D-8867AE1BF5FE}" type="datetimeFigureOut">
              <a:rPr lang="en-GB" smtClean="0"/>
              <a:t>02/06/2026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674120746"/>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2F13CE4-E9B1-4554-888D-8867AE1BF5FE}" type="datetimeFigureOut">
              <a:rPr lang="en-GB" smtClean="0"/>
              <a:t>02/06/2026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408620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a:t>Edit Master text styles</a:t>
            </a:r>
          </a:p>
        </p:txBody>
      </p:sp>
      <p:sp>
        <p:nvSpPr>
          <p:cNvPr id="5" name="Date Placeholder 4"/>
          <p:cNvSpPr>
            <a:spLocks noGrp="1"/>
          </p:cNvSpPr>
          <p:nvPr>
            <p:ph type="dt" sz="half" idx="10"/>
          </p:nvPr>
        </p:nvSpPr>
        <p:spPr/>
        <p:txBody>
          <a:bodyPr/>
          <a:lstStyle/>
          <a:p>
            <a:fld id="{22F13CE4-E9B1-4554-888D-8867AE1BF5FE}" type="datetimeFigureOut">
              <a:rPr lang="en-GB" smtClean="0"/>
              <a:t>02/06/2026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4222866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02/06/2026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2903209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13CE4-E9B1-4554-888D-8867AE1BF5FE}" type="datetimeFigureOut">
              <a:rPr lang="en-GB" smtClean="0"/>
              <a:t>02/06/2026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AF2A0F-2585-4447-A818-78FFFC977739}" type="slidenum">
              <a:rPr lang="en-GB" smtClean="0"/>
              <a:t>‹#›</a:t>
            </a:fld>
            <a:endParaRPr lang="en-GB"/>
          </a:p>
        </p:txBody>
      </p:sp>
    </p:spTree>
    <p:extLst>
      <p:ext uri="{BB962C8B-B14F-4D97-AF65-F5344CB8AC3E}">
        <p14:creationId xmlns:p14="http://schemas.microsoft.com/office/powerpoint/2010/main" val="326183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22F13CE4-E9B1-4554-888D-8867AE1BF5FE}" type="datetimeFigureOut">
              <a:rPr lang="en-GB" smtClean="0"/>
              <a:t>02/06/2026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12AF2A0F-2585-4447-A818-78FFFC977739}" type="slidenum">
              <a:rPr lang="en-GB" smtClean="0"/>
              <a:t>‹#›</a:t>
            </a:fld>
            <a:endParaRPr lang="en-GB"/>
          </a:p>
        </p:txBody>
      </p:sp>
    </p:spTree>
    <p:extLst>
      <p:ext uri="{BB962C8B-B14F-4D97-AF65-F5344CB8AC3E}">
        <p14:creationId xmlns:p14="http://schemas.microsoft.com/office/powerpoint/2010/main" val="3796033385"/>
      </p:ext>
    </p:extLst>
  </p:cSld>
  <p:clrMap bg1="lt1" tx1="dk1" bg2="lt2" tx2="dk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58B4D5-CA4F-46C6-96DB-6358060B08AD}"/>
              </a:ext>
            </a:extLst>
          </p:cNvPr>
          <p:cNvSpPr/>
          <p:nvPr/>
        </p:nvSpPr>
        <p:spPr>
          <a:xfrm>
            <a:off x="10715500" y="5329990"/>
            <a:ext cx="2053385" cy="2788399"/>
          </a:xfrm>
          <a:prstGeom prst="roundRect">
            <a:avLst>
              <a:gd name="adj" fmla="val 16667"/>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D.T.</a:t>
            </a:r>
          </a:p>
          <a:p>
            <a:pPr algn="just"/>
            <a:r>
              <a:rPr lang="en-US" sz="1200" dirty="0">
                <a:solidFill>
                  <a:schemeClr val="tx1"/>
                </a:solidFill>
              </a:rPr>
              <a:t>This term our unit is called </a:t>
            </a:r>
            <a:r>
              <a:rPr lang="en-US" sz="1200" b="1" dirty="0">
                <a:solidFill>
                  <a:schemeClr val="tx1"/>
                </a:solidFill>
              </a:rPr>
              <a:t>Making a Purse.</a:t>
            </a:r>
            <a:r>
              <a:rPr lang="en-US" sz="1200" dirty="0">
                <a:solidFill>
                  <a:schemeClr val="tx1"/>
                </a:solidFill>
              </a:rPr>
              <a:t>  Children will learn how do to do a  running stitch. After looking at a selection of simple purses/pouches, they will design their own using a template. As well as making a purse, children will be able to decorate it. They will evaluate their finished product. </a:t>
            </a:r>
          </a:p>
        </p:txBody>
      </p:sp>
      <p:sp>
        <p:nvSpPr>
          <p:cNvPr id="7" name="Rectangle: Rounded Corners 6">
            <a:extLst>
              <a:ext uri="{FF2B5EF4-FFF2-40B4-BE49-F238E27FC236}">
                <a16:creationId xmlns:a16="http://schemas.microsoft.com/office/drawing/2014/main" id="{D58E6F1B-7515-410A-AF21-D552EAC83435}"/>
              </a:ext>
            </a:extLst>
          </p:cNvPr>
          <p:cNvSpPr/>
          <p:nvPr/>
        </p:nvSpPr>
        <p:spPr>
          <a:xfrm>
            <a:off x="8283454" y="2098464"/>
            <a:ext cx="2215213" cy="3127447"/>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err="1">
                <a:solidFill>
                  <a:schemeClr val="tx1"/>
                </a:solidFill>
              </a:rPr>
              <a:t>Maths</a:t>
            </a:r>
            <a:endParaRPr lang="en-US" sz="1200" b="1" dirty="0">
              <a:solidFill>
                <a:schemeClr val="tx1"/>
              </a:solidFill>
            </a:endParaRPr>
          </a:p>
          <a:p>
            <a:pPr algn="just"/>
            <a:r>
              <a:rPr lang="en-US" sz="1200" dirty="0">
                <a:solidFill>
                  <a:schemeClr val="tx1"/>
                </a:solidFill>
              </a:rPr>
              <a:t>We will cover two units this term. The first unit is </a:t>
            </a:r>
            <a:r>
              <a:rPr lang="en-US" sz="1200" b="1" dirty="0">
                <a:solidFill>
                  <a:schemeClr val="tx1"/>
                </a:solidFill>
              </a:rPr>
              <a:t>Statistics </a:t>
            </a:r>
            <a:r>
              <a:rPr lang="en-US" sz="1200" dirty="0">
                <a:solidFill>
                  <a:schemeClr val="tx1"/>
                </a:solidFill>
              </a:rPr>
              <a:t>and</a:t>
            </a:r>
            <a:r>
              <a:rPr lang="en-US" sz="1200" b="1" dirty="0">
                <a:solidFill>
                  <a:schemeClr val="tx1"/>
                </a:solidFill>
              </a:rPr>
              <a:t> </a:t>
            </a:r>
            <a:r>
              <a:rPr lang="en-US" sz="1200" dirty="0">
                <a:solidFill>
                  <a:schemeClr val="tx1"/>
                </a:solidFill>
              </a:rPr>
              <a:t>the children will learn how to draw and interpret block diagrams and pictograms. The second unit covers</a:t>
            </a:r>
            <a:r>
              <a:rPr lang="en-US" sz="1200" b="1" dirty="0">
                <a:solidFill>
                  <a:schemeClr val="tx1"/>
                </a:solidFill>
              </a:rPr>
              <a:t> Position and Direction</a:t>
            </a:r>
            <a:r>
              <a:rPr lang="en-US" sz="1200" dirty="0">
                <a:solidFill>
                  <a:schemeClr val="tx1"/>
                </a:solidFill>
              </a:rPr>
              <a:t> </a:t>
            </a:r>
            <a:r>
              <a:rPr lang="en-US" sz="1200" b="1" dirty="0">
                <a:solidFill>
                  <a:schemeClr val="tx1"/>
                </a:solidFill>
              </a:rPr>
              <a:t> </a:t>
            </a:r>
            <a:r>
              <a:rPr lang="en-US" sz="1200" dirty="0">
                <a:solidFill>
                  <a:schemeClr val="tx1"/>
                </a:solidFill>
              </a:rPr>
              <a:t>and the children will learn how to describe movement and turns using the associated vocabulary.</a:t>
            </a:r>
            <a:endParaRPr lang="en-GB" sz="1200" dirty="0">
              <a:solidFill>
                <a:schemeClr val="tx1"/>
              </a:solidFill>
            </a:endParaRPr>
          </a:p>
        </p:txBody>
      </p:sp>
      <p:sp>
        <p:nvSpPr>
          <p:cNvPr id="8" name="Rectangle: Rounded Corners 7">
            <a:extLst>
              <a:ext uri="{FF2B5EF4-FFF2-40B4-BE49-F238E27FC236}">
                <a16:creationId xmlns:a16="http://schemas.microsoft.com/office/drawing/2014/main" id="{669B37D7-B867-4FF8-8022-15351A510535}"/>
              </a:ext>
            </a:extLst>
          </p:cNvPr>
          <p:cNvSpPr/>
          <p:nvPr/>
        </p:nvSpPr>
        <p:spPr>
          <a:xfrm>
            <a:off x="10658550" y="2095508"/>
            <a:ext cx="2122902" cy="3089116"/>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PHSE/RSE</a:t>
            </a:r>
          </a:p>
          <a:p>
            <a:pPr algn="just"/>
            <a:r>
              <a:rPr lang="en-US" sz="1200" dirty="0">
                <a:solidFill>
                  <a:schemeClr val="tx1"/>
                </a:solidFill>
              </a:rPr>
              <a:t>This term we will be thinking about  </a:t>
            </a:r>
            <a:r>
              <a:rPr lang="en-US" sz="1200" b="1" dirty="0">
                <a:solidFill>
                  <a:schemeClr val="tx1"/>
                </a:solidFill>
              </a:rPr>
              <a:t>Growing and Changing</a:t>
            </a:r>
            <a:r>
              <a:rPr lang="en-US" sz="1200" dirty="0">
                <a:solidFill>
                  <a:schemeClr val="tx1"/>
                </a:solidFill>
              </a:rPr>
              <a:t>. This will include thinking about how the children have changed since they started school. They will also consider which parts of their bodies are private and name them. We will discuss the importance of respecting each others privacy and how some secrets should never be kept.</a:t>
            </a:r>
          </a:p>
        </p:txBody>
      </p:sp>
      <p:sp>
        <p:nvSpPr>
          <p:cNvPr id="9" name="Rectangle: Rounded Corners 8">
            <a:extLst>
              <a:ext uri="{FF2B5EF4-FFF2-40B4-BE49-F238E27FC236}">
                <a16:creationId xmlns:a16="http://schemas.microsoft.com/office/drawing/2014/main" id="{3F760BDC-B79C-4CE9-AB0D-F84833D346AD}"/>
              </a:ext>
            </a:extLst>
          </p:cNvPr>
          <p:cNvSpPr/>
          <p:nvPr/>
        </p:nvSpPr>
        <p:spPr>
          <a:xfrm>
            <a:off x="24714" y="3579786"/>
            <a:ext cx="3060609" cy="4538604"/>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Learning through Locality</a:t>
            </a:r>
          </a:p>
          <a:p>
            <a:pPr algn="just"/>
            <a:r>
              <a:rPr lang="en-US" sz="1200" dirty="0">
                <a:solidFill>
                  <a:schemeClr val="tx1"/>
                </a:solidFill>
              </a:rPr>
              <a:t>We will be identifying human and physical features in the area we live – Cheltenham.</a:t>
            </a:r>
          </a:p>
          <a:p>
            <a:pPr algn="just"/>
            <a:endParaRPr lang="en-US" sz="1200" dirty="0">
              <a:solidFill>
                <a:schemeClr val="tx1"/>
              </a:solidFill>
            </a:endParaRPr>
          </a:p>
          <a:p>
            <a:pPr algn="just"/>
            <a:r>
              <a:rPr lang="en-US" sz="1200" b="1" dirty="0">
                <a:solidFill>
                  <a:schemeClr val="tx1"/>
                </a:solidFill>
              </a:rPr>
              <a:t>Outdoor Learning</a:t>
            </a:r>
          </a:p>
          <a:p>
            <a:pPr algn="just"/>
            <a:r>
              <a:rPr lang="en-US" sz="1200" dirty="0">
                <a:solidFill>
                  <a:schemeClr val="tx1"/>
                </a:solidFill>
              </a:rPr>
              <a:t>We will use our front garden  to support our science unit exploring the growth of plants.</a:t>
            </a:r>
          </a:p>
          <a:p>
            <a:pPr algn="just"/>
            <a:endParaRPr lang="en-US" sz="1200" dirty="0">
              <a:solidFill>
                <a:schemeClr val="tx1"/>
              </a:solidFill>
            </a:endParaRPr>
          </a:p>
          <a:p>
            <a:pPr algn="just"/>
            <a:r>
              <a:rPr lang="en-US" sz="1200" b="1" dirty="0">
                <a:solidFill>
                  <a:schemeClr val="tx1"/>
                </a:solidFill>
              </a:rPr>
              <a:t>Home Learning</a:t>
            </a:r>
          </a:p>
          <a:p>
            <a:pPr algn="just"/>
            <a:r>
              <a:rPr lang="en-US" sz="1200" dirty="0">
                <a:solidFill>
                  <a:schemeClr val="tx1"/>
                </a:solidFill>
              </a:rPr>
              <a:t>Weekly spelling tests, with an emphasis of putting words into full sentences. </a:t>
            </a:r>
          </a:p>
          <a:p>
            <a:pPr algn="just"/>
            <a:r>
              <a:rPr lang="en-US" sz="1200" dirty="0">
                <a:solidFill>
                  <a:schemeClr val="tx1"/>
                </a:solidFill>
              </a:rPr>
              <a:t>TT Rock Stars to </a:t>
            </a:r>
            <a:r>
              <a:rPr lang="en-US" sz="1200" dirty="0" err="1">
                <a:solidFill>
                  <a:schemeClr val="tx1"/>
                </a:solidFill>
              </a:rPr>
              <a:t>practise</a:t>
            </a:r>
            <a:r>
              <a:rPr lang="en-US" sz="1200" dirty="0">
                <a:solidFill>
                  <a:schemeClr val="tx1"/>
                </a:solidFill>
              </a:rPr>
              <a:t> times tables. </a:t>
            </a:r>
          </a:p>
          <a:p>
            <a:pPr algn="just"/>
            <a:endParaRPr lang="en-US" sz="1200" dirty="0">
              <a:solidFill>
                <a:schemeClr val="tx1"/>
              </a:solidFill>
            </a:endParaRPr>
          </a:p>
          <a:p>
            <a:pPr algn="just"/>
            <a:r>
              <a:rPr lang="en-US" sz="1200" b="1" dirty="0">
                <a:solidFill>
                  <a:schemeClr val="tx1"/>
                </a:solidFill>
              </a:rPr>
              <a:t>Enrichment and Partnership</a:t>
            </a:r>
            <a:endParaRPr lang="en-US" sz="1200" dirty="0">
              <a:solidFill>
                <a:schemeClr val="tx1"/>
              </a:solidFill>
            </a:endParaRPr>
          </a:p>
          <a:p>
            <a:pPr algn="just"/>
            <a:r>
              <a:rPr lang="en-US" sz="1200" dirty="0">
                <a:solidFill>
                  <a:schemeClr val="tx1"/>
                </a:solidFill>
              </a:rPr>
              <a:t>Open Classrooms and Talk with the Police</a:t>
            </a:r>
          </a:p>
          <a:p>
            <a:pPr algn="just"/>
            <a:r>
              <a:rPr lang="en-US" sz="1200" dirty="0">
                <a:solidFill>
                  <a:schemeClr val="tx1"/>
                </a:solidFill>
              </a:rPr>
              <a:t>R.E. Day</a:t>
            </a:r>
          </a:p>
          <a:p>
            <a:pPr algn="just"/>
            <a:r>
              <a:rPr lang="en-US" sz="1200" dirty="0">
                <a:solidFill>
                  <a:schemeClr val="tx1"/>
                </a:solidFill>
              </a:rPr>
              <a:t>Sports Day</a:t>
            </a:r>
          </a:p>
          <a:p>
            <a:pPr algn="just"/>
            <a:r>
              <a:rPr lang="en-US" sz="1200" dirty="0">
                <a:solidFill>
                  <a:schemeClr val="tx1"/>
                </a:solidFill>
              </a:rPr>
              <a:t>KS2 Performance</a:t>
            </a:r>
          </a:p>
          <a:p>
            <a:pPr algn="just"/>
            <a:r>
              <a:rPr lang="en-US" sz="1200" dirty="0">
                <a:solidFill>
                  <a:schemeClr val="tx1"/>
                </a:solidFill>
              </a:rPr>
              <a:t>Leavers’ service at St Luke’s Church</a:t>
            </a:r>
          </a:p>
          <a:p>
            <a:pPr algn="just"/>
            <a:r>
              <a:rPr lang="en-US" sz="1200" dirty="0">
                <a:solidFill>
                  <a:schemeClr val="tx1"/>
                </a:solidFill>
              </a:rPr>
              <a:t>Weekly reading sessions with students from Cheltenham College.</a:t>
            </a: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p:txBody>
      </p:sp>
      <p:sp>
        <p:nvSpPr>
          <p:cNvPr id="12" name="Rectangle: Rounded Corners 11">
            <a:extLst>
              <a:ext uri="{FF2B5EF4-FFF2-40B4-BE49-F238E27FC236}">
                <a16:creationId xmlns:a16="http://schemas.microsoft.com/office/drawing/2014/main" id="{CA0BE4BE-1B4B-4570-BD0E-81B11CE0DB80}"/>
              </a:ext>
            </a:extLst>
          </p:cNvPr>
          <p:cNvSpPr/>
          <p:nvPr/>
        </p:nvSpPr>
        <p:spPr>
          <a:xfrm>
            <a:off x="3200034" y="1295962"/>
            <a:ext cx="9396613" cy="73742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US" sz="1200" dirty="0">
              <a:solidFill>
                <a:schemeClr val="tx1"/>
              </a:solidFill>
            </a:endParaRPr>
          </a:p>
          <a:p>
            <a:pPr algn="ctr"/>
            <a:r>
              <a:rPr lang="en-US" sz="1200" b="1" dirty="0">
                <a:solidFill>
                  <a:schemeClr val="tx1"/>
                </a:solidFill>
              </a:rPr>
              <a:t>This term’s Christian value:  British Values</a:t>
            </a:r>
          </a:p>
          <a:p>
            <a:pPr algn="ctr"/>
            <a:r>
              <a:rPr lang="en-GB" sz="1100" dirty="0">
                <a:solidFill>
                  <a:schemeClr val="tx1"/>
                </a:solidFill>
                <a:latin typeface="Trebuchet MS" panose="020B0603020202020204" pitchFamily="34" charset="0"/>
              </a:rPr>
              <a:t>We will identify British Values and understand how they are closely linked to Christian Values at Saint John’s. We will explore how various British Values including tolerance, democracy and mutual respect are upheld within our school community.</a:t>
            </a:r>
          </a:p>
          <a:p>
            <a:pPr algn="ctr"/>
            <a:endParaRPr lang="en-US" sz="1200" b="1" dirty="0">
              <a:solidFill>
                <a:schemeClr val="tx1"/>
              </a:solidFill>
            </a:endParaRPr>
          </a:p>
        </p:txBody>
      </p:sp>
      <p:sp>
        <p:nvSpPr>
          <p:cNvPr id="14" name="Rectangle: Rounded Corners 13">
            <a:extLst>
              <a:ext uri="{FF2B5EF4-FFF2-40B4-BE49-F238E27FC236}">
                <a16:creationId xmlns:a16="http://schemas.microsoft.com/office/drawing/2014/main" id="{F0F2FA57-6222-4A4E-9439-BE52611042F8}"/>
              </a:ext>
            </a:extLst>
          </p:cNvPr>
          <p:cNvSpPr/>
          <p:nvPr/>
        </p:nvSpPr>
        <p:spPr>
          <a:xfrm>
            <a:off x="3923005" y="31597"/>
            <a:ext cx="2670907" cy="1147363"/>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Key Questions</a:t>
            </a:r>
          </a:p>
          <a:p>
            <a:pPr algn="just"/>
            <a:r>
              <a:rPr lang="en-US" sz="1200" dirty="0">
                <a:solidFill>
                  <a:schemeClr val="tx1"/>
                </a:solidFill>
              </a:rPr>
              <a:t>How is Cheltenham different to Alice Springs? </a:t>
            </a:r>
          </a:p>
          <a:p>
            <a:pPr algn="just"/>
            <a:r>
              <a:rPr lang="en-US" sz="1200" dirty="0">
                <a:solidFill>
                  <a:schemeClr val="tx1"/>
                </a:solidFill>
              </a:rPr>
              <a:t>What conditions do seeds and plants need to grow?</a:t>
            </a:r>
          </a:p>
        </p:txBody>
      </p:sp>
      <p:sp>
        <p:nvSpPr>
          <p:cNvPr id="15" name="Rectangle: Rounded Corners 14">
            <a:extLst>
              <a:ext uri="{FF2B5EF4-FFF2-40B4-BE49-F238E27FC236}">
                <a16:creationId xmlns:a16="http://schemas.microsoft.com/office/drawing/2014/main" id="{234B66FC-93C2-4B42-B46F-BD2834ECA9AC}"/>
              </a:ext>
            </a:extLst>
          </p:cNvPr>
          <p:cNvSpPr/>
          <p:nvPr/>
        </p:nvSpPr>
        <p:spPr>
          <a:xfrm>
            <a:off x="6701244" y="21061"/>
            <a:ext cx="2670907" cy="1157894"/>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Key Texts</a:t>
            </a:r>
          </a:p>
          <a:p>
            <a:pPr algn="just"/>
            <a:r>
              <a:rPr lang="en-US" sz="1200" dirty="0">
                <a:solidFill>
                  <a:schemeClr val="tx1"/>
                </a:solidFill>
              </a:rPr>
              <a:t>Year 2 Spine books</a:t>
            </a:r>
          </a:p>
          <a:p>
            <a:pPr algn="just"/>
            <a:r>
              <a:rPr lang="en-US" sz="1200" dirty="0">
                <a:solidFill>
                  <a:schemeClr val="tx1"/>
                </a:solidFill>
              </a:rPr>
              <a:t>The Giraffe and the Pelly and Me</a:t>
            </a:r>
          </a:p>
        </p:txBody>
      </p:sp>
      <p:sp>
        <p:nvSpPr>
          <p:cNvPr id="16" name="Rectangle: Rounded Corners 15">
            <a:extLst>
              <a:ext uri="{FF2B5EF4-FFF2-40B4-BE49-F238E27FC236}">
                <a16:creationId xmlns:a16="http://schemas.microsoft.com/office/drawing/2014/main" id="{E8C8E86B-60DF-444C-B98E-DE7079FAAF51}"/>
              </a:ext>
            </a:extLst>
          </p:cNvPr>
          <p:cNvSpPr/>
          <p:nvPr/>
        </p:nvSpPr>
        <p:spPr>
          <a:xfrm>
            <a:off x="9479482" y="19558"/>
            <a:ext cx="3322117" cy="1157894"/>
          </a:xfrm>
          <a:prstGeom prst="roundRect">
            <a:avLst/>
          </a:prstGeom>
          <a:solidFill>
            <a:schemeClr val="accent1">
              <a:lumMod val="40000"/>
              <a:lumOff val="6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Key Outcomes</a:t>
            </a:r>
          </a:p>
          <a:p>
            <a:pPr algn="just"/>
            <a:r>
              <a:rPr lang="en-US" sz="1200" dirty="0">
                <a:solidFill>
                  <a:schemeClr val="tx1"/>
                </a:solidFill>
              </a:rPr>
              <a:t>Persuasive leaflets</a:t>
            </a:r>
          </a:p>
          <a:p>
            <a:pPr algn="just"/>
            <a:r>
              <a:rPr lang="en-US" sz="1200" dirty="0">
                <a:solidFill>
                  <a:schemeClr val="tx1"/>
                </a:solidFill>
              </a:rPr>
              <a:t>Purses created in DT using a running stitch</a:t>
            </a: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a:p>
            <a:pPr algn="just"/>
            <a:endParaRPr lang="en-US" sz="1200" dirty="0">
              <a:solidFill>
                <a:schemeClr val="tx1"/>
              </a:solidFill>
            </a:endParaRPr>
          </a:p>
          <a:p>
            <a:pPr algn="just"/>
            <a:endParaRPr lang="en-GB" sz="1200" dirty="0">
              <a:solidFill>
                <a:schemeClr val="tx1"/>
              </a:solidFill>
            </a:endParaRPr>
          </a:p>
        </p:txBody>
      </p:sp>
      <p:sp>
        <p:nvSpPr>
          <p:cNvPr id="17" name="Rectangle: Rounded Corners 16">
            <a:extLst>
              <a:ext uri="{FF2B5EF4-FFF2-40B4-BE49-F238E27FC236}">
                <a16:creationId xmlns:a16="http://schemas.microsoft.com/office/drawing/2014/main" id="{566E10C2-7D32-438C-A7A1-F261ED64BD60}"/>
              </a:ext>
            </a:extLst>
          </p:cNvPr>
          <p:cNvSpPr/>
          <p:nvPr/>
        </p:nvSpPr>
        <p:spPr>
          <a:xfrm>
            <a:off x="24714" y="24713"/>
            <a:ext cx="3815673" cy="1183425"/>
          </a:xfrm>
          <a:prstGeom prst="roundRect">
            <a:avLst/>
          </a:prstGeom>
          <a:solidFill>
            <a:schemeClr val="bg1">
              <a:lumMod val="8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b="1" dirty="0">
                <a:solidFill>
                  <a:schemeClr val="tx1"/>
                </a:solidFill>
              </a:rPr>
              <a:t>Year 2 Term 6</a:t>
            </a:r>
          </a:p>
          <a:p>
            <a:pPr algn="just"/>
            <a:endParaRPr lang="en-US" sz="1200" b="1" u="sng" dirty="0">
              <a:solidFill>
                <a:schemeClr val="tx1"/>
              </a:solidFill>
            </a:endParaRPr>
          </a:p>
          <a:p>
            <a:pPr algn="just"/>
            <a:endParaRPr lang="en-US" sz="1200" b="1" dirty="0">
              <a:solidFill>
                <a:schemeClr val="tx1"/>
              </a:solidFill>
            </a:endParaRPr>
          </a:p>
          <a:p>
            <a:pPr algn="just"/>
            <a:endParaRPr lang="en-US" sz="1200" b="1" dirty="0">
              <a:solidFill>
                <a:schemeClr val="tx1"/>
              </a:solidFill>
            </a:endParaRPr>
          </a:p>
          <a:p>
            <a:pPr algn="just"/>
            <a:endParaRPr lang="en-GB" sz="1200" dirty="0">
              <a:solidFill>
                <a:schemeClr val="tx1"/>
              </a:solidFill>
            </a:endParaRPr>
          </a:p>
          <a:p>
            <a:pPr algn="just"/>
            <a:endParaRPr lang="en-GB" sz="1200" dirty="0">
              <a:solidFill>
                <a:schemeClr val="tx1"/>
              </a:solidFill>
            </a:endParaRPr>
          </a:p>
        </p:txBody>
      </p:sp>
      <p:pic>
        <p:nvPicPr>
          <p:cNvPr id="10" name="Picture 9">
            <a:extLst>
              <a:ext uri="{FF2B5EF4-FFF2-40B4-BE49-F238E27FC236}">
                <a16:creationId xmlns:a16="http://schemas.microsoft.com/office/drawing/2014/main" id="{CB2E87F5-B9F4-4DE8-B5D5-D7FDD224A512}"/>
              </a:ext>
            </a:extLst>
          </p:cNvPr>
          <p:cNvPicPr>
            <a:picLocks noChangeAspect="1"/>
          </p:cNvPicPr>
          <p:nvPr/>
        </p:nvPicPr>
        <p:blipFill>
          <a:blip r:embed="rId2"/>
          <a:stretch>
            <a:fillRect/>
          </a:stretch>
        </p:blipFill>
        <p:spPr>
          <a:xfrm>
            <a:off x="0" y="1290960"/>
            <a:ext cx="3155907" cy="2181289"/>
          </a:xfrm>
          <a:prstGeom prst="rect">
            <a:avLst/>
          </a:prstGeom>
        </p:spPr>
      </p:pic>
      <p:sp>
        <p:nvSpPr>
          <p:cNvPr id="29" name="Rectangle: Rounded Corners 28">
            <a:extLst>
              <a:ext uri="{FF2B5EF4-FFF2-40B4-BE49-F238E27FC236}">
                <a16:creationId xmlns:a16="http://schemas.microsoft.com/office/drawing/2014/main" id="{77EA6C1F-A231-4233-A898-875500202CDF}"/>
              </a:ext>
            </a:extLst>
          </p:cNvPr>
          <p:cNvSpPr/>
          <p:nvPr/>
        </p:nvSpPr>
        <p:spPr>
          <a:xfrm>
            <a:off x="3200036" y="2095507"/>
            <a:ext cx="2392055" cy="308912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Writing and SPAG</a:t>
            </a:r>
          </a:p>
          <a:p>
            <a:pPr algn="just"/>
            <a:r>
              <a:rPr lang="en-US" sz="1200" dirty="0">
                <a:solidFill>
                  <a:schemeClr val="tx1"/>
                </a:solidFill>
              </a:rPr>
              <a:t>We will continue to use the </a:t>
            </a:r>
            <a:r>
              <a:rPr lang="en-US" sz="1200" b="1" dirty="0">
                <a:solidFill>
                  <a:schemeClr val="tx1"/>
                </a:solidFill>
              </a:rPr>
              <a:t>Talk for Writing </a:t>
            </a:r>
            <a:r>
              <a:rPr lang="en-US" sz="1200" dirty="0">
                <a:solidFill>
                  <a:schemeClr val="tx1"/>
                </a:solidFill>
              </a:rPr>
              <a:t>approach this term and our focus will be a non-fiction one. All of our writing, including spelling and punctuation, will be based around our modelled </a:t>
            </a:r>
            <a:r>
              <a:rPr lang="en-US" sz="1200" b="1" dirty="0">
                <a:solidFill>
                  <a:schemeClr val="tx1"/>
                </a:solidFill>
              </a:rPr>
              <a:t>text ‘A new Pirate Theme Park in Cheltenham.’</a:t>
            </a:r>
            <a:r>
              <a:rPr lang="en-US" sz="1200" dirty="0">
                <a:solidFill>
                  <a:schemeClr val="tx1"/>
                </a:solidFill>
              </a:rPr>
              <a:t>  The children will get the opportunity to write their own persuasive leaflets. We will also read and write some pirate themed poetry, as well have opportunities for some cross- curricular writing.</a:t>
            </a:r>
          </a:p>
        </p:txBody>
      </p:sp>
      <p:sp>
        <p:nvSpPr>
          <p:cNvPr id="30" name="Rectangle: Rounded Corners 29">
            <a:extLst>
              <a:ext uri="{FF2B5EF4-FFF2-40B4-BE49-F238E27FC236}">
                <a16:creationId xmlns:a16="http://schemas.microsoft.com/office/drawing/2014/main" id="{7AEFAF60-E3CC-4B67-B53A-C99A92ECF89A}"/>
              </a:ext>
            </a:extLst>
          </p:cNvPr>
          <p:cNvSpPr/>
          <p:nvPr/>
        </p:nvSpPr>
        <p:spPr>
          <a:xfrm>
            <a:off x="5731517" y="2095508"/>
            <a:ext cx="2392055" cy="308912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Reading </a:t>
            </a:r>
          </a:p>
          <a:p>
            <a:pPr algn="just"/>
            <a:r>
              <a:rPr lang="en-US" sz="1200" dirty="0">
                <a:solidFill>
                  <a:schemeClr val="tx1"/>
                </a:solidFill>
              </a:rPr>
              <a:t>Children will continue to have lots of opportunity to read at school. Identifying new vocabulary and its meaning  will continue to be a focus, as well as using </a:t>
            </a:r>
            <a:r>
              <a:rPr lang="en-US" sz="1200" b="1" dirty="0">
                <a:solidFill>
                  <a:schemeClr val="tx1"/>
                </a:solidFill>
              </a:rPr>
              <a:t>VIPERS</a:t>
            </a:r>
            <a:r>
              <a:rPr lang="en-US" sz="1200" dirty="0">
                <a:solidFill>
                  <a:schemeClr val="tx1"/>
                </a:solidFill>
              </a:rPr>
              <a:t> to answer a range of questions. We will also focus on improving our fluency when reading.</a:t>
            </a:r>
          </a:p>
          <a:p>
            <a:pPr algn="just"/>
            <a:r>
              <a:rPr lang="en-US" sz="1200" dirty="0">
                <a:solidFill>
                  <a:schemeClr val="tx1"/>
                </a:solidFill>
              </a:rPr>
              <a:t>We will continue to read our Year 2 ‘Spine Books,’ as well as enjoy our class novel:</a:t>
            </a:r>
            <a:r>
              <a:rPr lang="en-US" sz="1200" b="1" dirty="0">
                <a:solidFill>
                  <a:schemeClr val="tx1"/>
                </a:solidFill>
              </a:rPr>
              <a:t> </a:t>
            </a:r>
            <a:r>
              <a:rPr lang="en-US" sz="1200" dirty="0">
                <a:solidFill>
                  <a:schemeClr val="tx1"/>
                </a:solidFill>
              </a:rPr>
              <a:t>The Giraffe and the Pelly </a:t>
            </a:r>
            <a:r>
              <a:rPr lang="en-US" sz="1200">
                <a:solidFill>
                  <a:schemeClr val="tx1"/>
                </a:solidFill>
              </a:rPr>
              <a:t>and Me.</a:t>
            </a:r>
            <a:endParaRPr lang="en-US" sz="1200" dirty="0">
              <a:solidFill>
                <a:schemeClr val="tx1"/>
              </a:solidFill>
            </a:endParaRPr>
          </a:p>
          <a:p>
            <a:pPr algn="just"/>
            <a:endParaRPr lang="en-GB" sz="1200" dirty="0">
              <a:solidFill>
                <a:schemeClr val="tx1"/>
              </a:solidFill>
            </a:endParaRPr>
          </a:p>
        </p:txBody>
      </p:sp>
      <p:sp>
        <p:nvSpPr>
          <p:cNvPr id="31" name="Rectangle: Rounded Corners 30">
            <a:extLst>
              <a:ext uri="{FF2B5EF4-FFF2-40B4-BE49-F238E27FC236}">
                <a16:creationId xmlns:a16="http://schemas.microsoft.com/office/drawing/2014/main" id="{C79D0633-BA7B-4253-9EDD-8682374C4B58}"/>
              </a:ext>
            </a:extLst>
          </p:cNvPr>
          <p:cNvSpPr/>
          <p:nvPr/>
        </p:nvSpPr>
        <p:spPr>
          <a:xfrm>
            <a:off x="3200035" y="5288038"/>
            <a:ext cx="2392055" cy="283035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Science</a:t>
            </a:r>
          </a:p>
          <a:p>
            <a:pPr algn="just"/>
            <a:r>
              <a:rPr lang="en-US" sz="1200" dirty="0">
                <a:solidFill>
                  <a:schemeClr val="tx1"/>
                </a:solidFill>
              </a:rPr>
              <a:t>This term, we are learning about </a:t>
            </a:r>
            <a:r>
              <a:rPr lang="en-US" sz="1200" b="1" dirty="0">
                <a:solidFill>
                  <a:schemeClr val="tx1"/>
                </a:solidFill>
              </a:rPr>
              <a:t>Making Connections: Plant Based Materials</a:t>
            </a:r>
            <a:r>
              <a:rPr lang="en-US" sz="1200" dirty="0">
                <a:solidFill>
                  <a:schemeClr val="tx1"/>
                </a:solidFill>
              </a:rPr>
              <a:t>. In this topic we will be consolidating knowledge of materials and plant growth through enquiry. We will explore recycling options, identifying natural and man-made materials and experimenting to decide on a </a:t>
            </a:r>
            <a:r>
              <a:rPr lang="en-US" sz="1200">
                <a:solidFill>
                  <a:schemeClr val="tx1"/>
                </a:solidFill>
              </a:rPr>
              <a:t>suitable material for a plant pot.</a:t>
            </a:r>
            <a:endParaRPr lang="en-GB" sz="1200" dirty="0">
              <a:solidFill>
                <a:schemeClr val="tx1"/>
              </a:solidFill>
            </a:endParaRPr>
          </a:p>
        </p:txBody>
      </p:sp>
      <p:sp>
        <p:nvSpPr>
          <p:cNvPr id="32" name="Rectangle: Rounded Corners 31">
            <a:extLst>
              <a:ext uri="{FF2B5EF4-FFF2-40B4-BE49-F238E27FC236}">
                <a16:creationId xmlns:a16="http://schemas.microsoft.com/office/drawing/2014/main" id="{F4AA8442-C07B-4205-9527-8B17E50DDDF5}"/>
              </a:ext>
            </a:extLst>
          </p:cNvPr>
          <p:cNvSpPr/>
          <p:nvPr/>
        </p:nvSpPr>
        <p:spPr>
          <a:xfrm>
            <a:off x="5704384" y="5288037"/>
            <a:ext cx="2392055" cy="2830352"/>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Geography</a:t>
            </a:r>
          </a:p>
          <a:p>
            <a:pPr algn="just"/>
            <a:r>
              <a:rPr lang="en-US" sz="1200" dirty="0">
                <a:solidFill>
                  <a:schemeClr val="tx1"/>
                </a:solidFill>
              </a:rPr>
              <a:t>Our unit of work will be based around </a:t>
            </a:r>
            <a:r>
              <a:rPr lang="en-US" sz="1200" b="1" dirty="0">
                <a:solidFill>
                  <a:schemeClr val="tx1"/>
                </a:solidFill>
              </a:rPr>
              <a:t>Cheltenham and how it compares to a Non-European town </a:t>
            </a:r>
            <a:r>
              <a:rPr lang="en-US" sz="1200" dirty="0">
                <a:solidFill>
                  <a:schemeClr val="tx1"/>
                </a:solidFill>
              </a:rPr>
              <a:t>and our big question being, </a:t>
            </a:r>
            <a:r>
              <a:rPr lang="en-US" sz="1200" b="1" dirty="0">
                <a:solidFill>
                  <a:schemeClr val="tx1"/>
                </a:solidFill>
              </a:rPr>
              <a:t>‘How is Cheltenham different to Alice Springs in Australia?’ </a:t>
            </a:r>
            <a:r>
              <a:rPr lang="en-US" sz="1200" dirty="0">
                <a:solidFill>
                  <a:schemeClr val="tx1"/>
                </a:solidFill>
              </a:rPr>
              <a:t>We will compare the two towns by looking at the human and physical features of both. We will develop our fieldwork skills by drawing simple maps using a key. </a:t>
            </a:r>
            <a:endParaRPr lang="en-GB" sz="1200" dirty="0">
              <a:solidFill>
                <a:schemeClr val="tx1"/>
              </a:solidFill>
            </a:endParaRPr>
          </a:p>
        </p:txBody>
      </p:sp>
      <p:sp>
        <p:nvSpPr>
          <p:cNvPr id="33" name="Rectangle: Rounded Corners 32">
            <a:extLst>
              <a:ext uri="{FF2B5EF4-FFF2-40B4-BE49-F238E27FC236}">
                <a16:creationId xmlns:a16="http://schemas.microsoft.com/office/drawing/2014/main" id="{4F8195BB-25DC-44F0-B1C3-A09A777721F2}"/>
              </a:ext>
            </a:extLst>
          </p:cNvPr>
          <p:cNvSpPr/>
          <p:nvPr/>
        </p:nvSpPr>
        <p:spPr>
          <a:xfrm>
            <a:off x="8226299" y="5288037"/>
            <a:ext cx="2392055" cy="2830352"/>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R.E.</a:t>
            </a:r>
          </a:p>
          <a:p>
            <a:pPr algn="just"/>
            <a:r>
              <a:rPr lang="en-US" sz="1200" dirty="0">
                <a:solidFill>
                  <a:schemeClr val="tx1"/>
                </a:solidFill>
              </a:rPr>
              <a:t>Our question this term is</a:t>
            </a:r>
            <a:r>
              <a:rPr lang="en-US" sz="1200" b="1" dirty="0">
                <a:solidFill>
                  <a:schemeClr val="tx1"/>
                </a:solidFill>
              </a:rPr>
              <a:t>, ‘How can someone’s worldview be seen in the choices they make?’ </a:t>
            </a:r>
            <a:r>
              <a:rPr lang="en-US" sz="1200" dirty="0">
                <a:solidFill>
                  <a:schemeClr val="tx1"/>
                </a:solidFill>
              </a:rPr>
              <a:t>The children will  explore the idea of worldviews and learn about the different things that are important to people. They will think about how our families, experiences and beliefs can influence our choices, values and the way we see the world.</a:t>
            </a:r>
            <a:endParaRPr lang="en-GB" sz="1200" dirty="0">
              <a:solidFill>
                <a:schemeClr val="tx1"/>
              </a:solidFill>
            </a:endParaRPr>
          </a:p>
        </p:txBody>
      </p:sp>
      <p:sp>
        <p:nvSpPr>
          <p:cNvPr id="34" name="Rectangle: Rounded Corners 33">
            <a:extLst>
              <a:ext uri="{FF2B5EF4-FFF2-40B4-BE49-F238E27FC236}">
                <a16:creationId xmlns:a16="http://schemas.microsoft.com/office/drawing/2014/main" id="{1FBD5DF4-34B4-4571-AB54-E7CB9E988161}"/>
              </a:ext>
            </a:extLst>
          </p:cNvPr>
          <p:cNvSpPr/>
          <p:nvPr/>
        </p:nvSpPr>
        <p:spPr>
          <a:xfrm>
            <a:off x="3155907" y="8232956"/>
            <a:ext cx="3072369" cy="135856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100" b="1" dirty="0">
                <a:solidFill>
                  <a:schemeClr val="tx1"/>
                </a:solidFill>
              </a:rPr>
              <a:t>Computing</a:t>
            </a:r>
          </a:p>
          <a:p>
            <a:pPr algn="just"/>
            <a:r>
              <a:rPr lang="en-US" sz="1100" dirty="0">
                <a:solidFill>
                  <a:schemeClr val="tx1"/>
                </a:solidFill>
              </a:rPr>
              <a:t>This term the children will be learning about </a:t>
            </a:r>
            <a:r>
              <a:rPr lang="en-US" sz="1100" b="1" dirty="0">
                <a:solidFill>
                  <a:schemeClr val="tx1"/>
                </a:solidFill>
              </a:rPr>
              <a:t>Pictograms</a:t>
            </a:r>
            <a:r>
              <a:rPr lang="en-US" sz="1100" dirty="0">
                <a:solidFill>
                  <a:schemeClr val="tx1"/>
                </a:solidFill>
              </a:rPr>
              <a:t> . Children will begin to understand what data means and how this can be collected in the form of a tally chart. They will then progress onto presenting data in the form of pictograms and finally block diagrams.</a:t>
            </a:r>
            <a:endParaRPr lang="en-GB" sz="1100" dirty="0">
              <a:solidFill>
                <a:schemeClr val="tx1"/>
              </a:solidFill>
            </a:endParaRPr>
          </a:p>
        </p:txBody>
      </p:sp>
      <p:sp>
        <p:nvSpPr>
          <p:cNvPr id="35" name="Rectangle: Rounded Corners 34">
            <a:extLst>
              <a:ext uri="{FF2B5EF4-FFF2-40B4-BE49-F238E27FC236}">
                <a16:creationId xmlns:a16="http://schemas.microsoft.com/office/drawing/2014/main" id="{71B26BEB-E102-4B8E-9393-7E332B758472}"/>
              </a:ext>
            </a:extLst>
          </p:cNvPr>
          <p:cNvSpPr/>
          <p:nvPr/>
        </p:nvSpPr>
        <p:spPr>
          <a:xfrm>
            <a:off x="6323574" y="8242640"/>
            <a:ext cx="2916621" cy="1358560"/>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P.E.</a:t>
            </a:r>
          </a:p>
          <a:p>
            <a:pPr algn="just"/>
            <a:r>
              <a:rPr lang="en-US" sz="1100" dirty="0">
                <a:solidFill>
                  <a:schemeClr val="tx1"/>
                </a:solidFill>
              </a:rPr>
              <a:t>We will cover two units of work: </a:t>
            </a:r>
            <a:r>
              <a:rPr lang="en-US" sz="1100" b="1" dirty="0">
                <a:solidFill>
                  <a:schemeClr val="tx1"/>
                </a:solidFill>
              </a:rPr>
              <a:t>Team Building</a:t>
            </a:r>
            <a:r>
              <a:rPr lang="en-US" sz="1100" dirty="0">
                <a:solidFill>
                  <a:schemeClr val="tx1"/>
                </a:solidFill>
              </a:rPr>
              <a:t>, where children will learn about the importance of communication and cooperation, and </a:t>
            </a:r>
            <a:r>
              <a:rPr lang="en-US" sz="1100" b="1" dirty="0">
                <a:solidFill>
                  <a:schemeClr val="tx1"/>
                </a:solidFill>
              </a:rPr>
              <a:t>Striking and Fielding </a:t>
            </a:r>
            <a:r>
              <a:rPr lang="en-US" sz="1100" dirty="0">
                <a:solidFill>
                  <a:schemeClr val="tx1"/>
                </a:solidFill>
              </a:rPr>
              <a:t>where they will develop their skills through a range of games and activities.</a:t>
            </a:r>
            <a:endParaRPr lang="en-GB" sz="1100" dirty="0">
              <a:solidFill>
                <a:schemeClr val="tx1"/>
              </a:solidFill>
            </a:endParaRPr>
          </a:p>
        </p:txBody>
      </p:sp>
      <p:sp>
        <p:nvSpPr>
          <p:cNvPr id="19" name="Rectangle: Rounded Corners 18">
            <a:extLst>
              <a:ext uri="{FF2B5EF4-FFF2-40B4-BE49-F238E27FC236}">
                <a16:creationId xmlns:a16="http://schemas.microsoft.com/office/drawing/2014/main" id="{3358C38E-E5C5-46B1-B16E-65807B07F313}"/>
              </a:ext>
            </a:extLst>
          </p:cNvPr>
          <p:cNvSpPr/>
          <p:nvPr/>
        </p:nvSpPr>
        <p:spPr>
          <a:xfrm>
            <a:off x="0" y="8200687"/>
            <a:ext cx="3060609" cy="135856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Spelling</a:t>
            </a:r>
          </a:p>
          <a:p>
            <a:pPr algn="just"/>
            <a:r>
              <a:rPr lang="en-US" sz="1200" dirty="0">
                <a:solidFill>
                  <a:schemeClr val="tx1"/>
                </a:solidFill>
              </a:rPr>
              <a:t>Our spellings will be based on our spelling homework. We will identify the rules for the spelling that week and any exceptions that don’t follow the rules. We will also </a:t>
            </a:r>
            <a:r>
              <a:rPr lang="en-US" sz="1200" dirty="0" err="1">
                <a:solidFill>
                  <a:schemeClr val="tx1"/>
                </a:solidFill>
              </a:rPr>
              <a:t>practise</a:t>
            </a:r>
            <a:r>
              <a:rPr lang="en-US" sz="1200" dirty="0">
                <a:solidFill>
                  <a:schemeClr val="tx1"/>
                </a:solidFill>
              </a:rPr>
              <a:t> writing the words in a variety of sentences.</a:t>
            </a:r>
          </a:p>
        </p:txBody>
      </p:sp>
      <p:sp>
        <p:nvSpPr>
          <p:cNvPr id="21" name="Rectangle: Rounded Corners 33">
            <a:extLst>
              <a:ext uri="{FF2B5EF4-FFF2-40B4-BE49-F238E27FC236}">
                <a16:creationId xmlns:a16="http://schemas.microsoft.com/office/drawing/2014/main" id="{1FBD5DF4-34B4-4571-AB54-E7CB9E988161}"/>
              </a:ext>
            </a:extLst>
          </p:cNvPr>
          <p:cNvSpPr/>
          <p:nvPr/>
        </p:nvSpPr>
        <p:spPr>
          <a:xfrm>
            <a:off x="9363819" y="8242639"/>
            <a:ext cx="3396734" cy="1358561"/>
          </a:xfrm>
          <a:prstGeom prst="roundRect">
            <a:avLst/>
          </a:prstGeom>
          <a:solidFill>
            <a:srgbClr val="FFFF89"/>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just"/>
            <a:r>
              <a:rPr lang="en-US" sz="1200" b="1" dirty="0">
                <a:solidFill>
                  <a:schemeClr val="tx1"/>
                </a:solidFill>
              </a:rPr>
              <a:t>Music</a:t>
            </a:r>
          </a:p>
          <a:p>
            <a:pPr algn="just"/>
            <a:r>
              <a:rPr lang="en-US" sz="1200" dirty="0">
                <a:solidFill>
                  <a:schemeClr val="tx1"/>
                </a:solidFill>
              </a:rPr>
              <a:t>In our unit, </a:t>
            </a:r>
            <a:r>
              <a:rPr lang="en-US" sz="1200" b="1" dirty="0">
                <a:solidFill>
                  <a:schemeClr val="tx1"/>
                </a:solidFill>
              </a:rPr>
              <a:t>Musical Me - Pitch</a:t>
            </a:r>
            <a:r>
              <a:rPr lang="en-US" sz="1200" dirty="0">
                <a:solidFill>
                  <a:schemeClr val="tx1"/>
                </a:solidFill>
              </a:rPr>
              <a:t> we will be exploring the song ‘Once a Man Fell in a Well’, playing it using tuned percussion and reading simple symbols representing pitch. </a:t>
            </a:r>
          </a:p>
        </p:txBody>
      </p:sp>
    </p:spTree>
    <p:extLst>
      <p:ext uri="{BB962C8B-B14F-4D97-AF65-F5344CB8AC3E}">
        <p14:creationId xmlns:p14="http://schemas.microsoft.com/office/powerpoint/2010/main" val="11068297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1a4bb09-8368-4a35-93bf-2535280a3d9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36188A95266D04C8AB9D259681667AE" ma:contentTypeVersion="12" ma:contentTypeDescription="Create a new document." ma:contentTypeScope="" ma:versionID="994564f90a5451fb91c46abf81407ee8">
  <xsd:schema xmlns:xsd="http://www.w3.org/2001/XMLSchema" xmlns:xs="http://www.w3.org/2001/XMLSchema" xmlns:p="http://schemas.microsoft.com/office/2006/metadata/properties" xmlns:ns3="41a4bb09-8368-4a35-93bf-2535280a3d91" targetNamespace="http://schemas.microsoft.com/office/2006/metadata/properties" ma:root="true" ma:fieldsID="1a7a2a9c57edaca9ea67080be048653d" ns3:_="">
    <xsd:import namespace="41a4bb09-8368-4a35-93bf-2535280a3d91"/>
    <xsd:element name="properties">
      <xsd:complexType>
        <xsd:sequence>
          <xsd:element name="documentManagement">
            <xsd:complexType>
              <xsd:all>
                <xsd:element ref="ns3:MediaServiceDateTaken" minOccurs="0"/>
                <xsd:element ref="ns3:_activity"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OCR"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1a4bb09-8368-4a35-93bf-2535280a3d9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_activity" ma:index="9" nillable="true" ma:displayName="_activity" ma:hidden="true" ma:internalName="_activity">
      <xsd:simpleType>
        <xsd:restriction base="dms:Note"/>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630A03-1BFD-4123-A887-DFBCF047FE09}">
  <ds:schemaRefs>
    <ds:schemaRef ds:uri="http://schemas.microsoft.com/office/infopath/2007/PartnerControls"/>
    <ds:schemaRef ds:uri="41a4bb09-8368-4a35-93bf-2535280a3d91"/>
    <ds:schemaRef ds:uri="http://schemas.openxmlformats.org/package/2006/metadata/core-properties"/>
    <ds:schemaRef ds:uri="http://purl.org/dc/elements/1.1/"/>
    <ds:schemaRef ds:uri="http://schemas.microsoft.com/office/2006/documentManagement/types"/>
    <ds:schemaRef ds:uri="http://purl.org/dc/dcmitype/"/>
    <ds:schemaRef ds:uri="http://www.w3.org/XML/1998/namespace"/>
    <ds:schemaRef ds:uri="http://purl.org/dc/terms/"/>
    <ds:schemaRef ds:uri="http://schemas.microsoft.com/office/2006/metadata/properties"/>
  </ds:schemaRefs>
</ds:datastoreItem>
</file>

<file path=customXml/itemProps2.xml><?xml version="1.0" encoding="utf-8"?>
<ds:datastoreItem xmlns:ds="http://schemas.openxmlformats.org/officeDocument/2006/customXml" ds:itemID="{987513E7-99B7-4223-B226-E1F6CA15B728}">
  <ds:schemaRefs>
    <ds:schemaRef ds:uri="http://schemas.microsoft.com/sharepoint/v3/contenttype/forms"/>
  </ds:schemaRefs>
</ds:datastoreItem>
</file>

<file path=customXml/itemProps3.xml><?xml version="1.0" encoding="utf-8"?>
<ds:datastoreItem xmlns:ds="http://schemas.openxmlformats.org/officeDocument/2006/customXml" ds:itemID="{C5B0130A-FA91-4B58-9794-D9469C5012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1a4bb09-8368-4a35-93bf-2535280a3d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21655</TotalTime>
  <Words>900</Words>
  <Application>Microsoft Office PowerPoint</Application>
  <PresentationFormat>A3 Paper (297x420 mm)</PresentationFormat>
  <Paragraphs>63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Trebuchet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VMB</dc:creator>
  <cp:lastModifiedBy>Cath Smith</cp:lastModifiedBy>
  <cp:revision>443</cp:revision>
  <cp:lastPrinted>2023-06-07T06:38:36Z</cp:lastPrinted>
  <dcterms:created xsi:type="dcterms:W3CDTF">2017-10-12T07:43:22Z</dcterms:created>
  <dcterms:modified xsi:type="dcterms:W3CDTF">2026-06-02T18:21:16Z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0x010100A36188A95266D04C8AB9D259681667AE</vt:lpwstr>
  </property>
</Properties>
</file>