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8" r:id="rId1"/>
  </p:sldMasterIdLst>
  <p:notesMasterIdLst>
    <p:notesMasterId r:id="rId3"/>
  </p:notesMasterIdLst>
  <p:handoutMasterIdLst>
    <p:handoutMasterId r:id="rId4"/>
  </p:handoutMasterIdLst>
  <p:sldIdLst>
    <p:sldId id="266" r:id="rId2"/>
  </p:sldIdLst>
  <p:sldSz cx="12801600" cy="96012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D2F"/>
    <a:srgbClr val="F2F2F2"/>
    <a:srgbClr val="E8E8E8"/>
    <a:srgbClr val="FFFF65"/>
    <a:srgbClr val="2FFF8D"/>
    <a:srgbClr val="002060"/>
    <a:srgbClr val="FFFF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01" autoAdjust="0"/>
    <p:restoredTop sz="79180" autoAdjust="0"/>
  </p:normalViewPr>
  <p:slideViewPr>
    <p:cSldViewPr snapToGrid="0">
      <p:cViewPr varScale="1">
        <p:scale>
          <a:sx n="61" d="100"/>
          <a:sy n="61" d="100"/>
        </p:scale>
        <p:origin x="148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928" y="2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9995D-67F9-401B-83FB-5CEE3BBEEFEC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600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928" y="9429600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F11E37-E07C-450B-9899-1E912B0C0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34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928" y="2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D81A0F-558B-4D88-83F7-37F69F621898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6932"/>
            <a:ext cx="5438140" cy="390868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600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928" y="9429600"/>
            <a:ext cx="2946182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059A6A-6EAC-4755-BC0C-77DE14381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014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1pPr>
    <a:lvl2pPr marL="610956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2pPr>
    <a:lvl3pPr marL="1221913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3pPr>
    <a:lvl4pPr marL="1832869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4pPr>
    <a:lvl5pPr marL="2443825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5pPr>
    <a:lvl6pPr marL="3054782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6pPr>
    <a:lvl7pPr marL="3665738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7pPr>
    <a:lvl8pPr marL="4276695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8pPr>
    <a:lvl9pPr marL="4887651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15703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293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632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05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571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388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1207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620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866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209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3CE4-E9B1-4554-888D-8867AE1BF5FE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83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13CE4-E9B1-4554-888D-8867AE1BF5FE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03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9" r:id="rId1"/>
    <p:sldLayoutId id="2147484020" r:id="rId2"/>
    <p:sldLayoutId id="2147484021" r:id="rId3"/>
    <p:sldLayoutId id="2147484022" r:id="rId4"/>
    <p:sldLayoutId id="2147484023" r:id="rId5"/>
    <p:sldLayoutId id="2147484024" r:id="rId6"/>
    <p:sldLayoutId id="2147484025" r:id="rId7"/>
    <p:sldLayoutId id="2147484026" r:id="rId8"/>
    <p:sldLayoutId id="2147484027" r:id="rId9"/>
    <p:sldLayoutId id="2147484028" r:id="rId10"/>
    <p:sldLayoutId id="2147484029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458B4D5-CA4F-46C6-96DB-6358060B08AD}"/>
              </a:ext>
            </a:extLst>
          </p:cNvPr>
          <p:cNvSpPr/>
          <p:nvPr/>
        </p:nvSpPr>
        <p:spPr>
          <a:xfrm>
            <a:off x="10695755" y="5288037"/>
            <a:ext cx="2053385" cy="2830351"/>
          </a:xfrm>
          <a:prstGeom prst="roundRect">
            <a:avLst>
              <a:gd name="adj" fmla="val 16667"/>
            </a:avLst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DT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Drawing and labelling a simple castle.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Recognising</a:t>
            </a:r>
            <a:r>
              <a:rPr lang="en-US" sz="1200" dirty="0">
                <a:solidFill>
                  <a:schemeClr val="tx1"/>
                </a:solidFill>
              </a:rPr>
              <a:t> that a castle is made up of multiple 3D shapes.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Designing a castle with key features which satisfy a given purpose.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58E6F1B-7515-410A-AF21-D552EAC83435}"/>
              </a:ext>
            </a:extLst>
          </p:cNvPr>
          <p:cNvSpPr/>
          <p:nvPr/>
        </p:nvSpPr>
        <p:spPr>
          <a:xfrm>
            <a:off x="8239865" y="2057177"/>
            <a:ext cx="2392055" cy="3127447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Maths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 learning about 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Addition and Subtraction by: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Applying our number bonds to help us use column addition and subtraction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</a:endParaRPr>
          </a:p>
          <a:p>
            <a:r>
              <a:rPr lang="en-US" sz="1200" dirty="0">
                <a:solidFill>
                  <a:schemeClr val="tx1"/>
                </a:solidFill>
              </a:rPr>
              <a:t>We are learning about Multiplication and Division by: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Using arrays, sharing and grouping to help us become confident with our 2, 5, 10, 3, 4 and 8 times tables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69B37D7-B867-4FF8-8022-15351A510535}"/>
              </a:ext>
            </a:extLst>
          </p:cNvPr>
          <p:cNvSpPr/>
          <p:nvPr/>
        </p:nvSpPr>
        <p:spPr>
          <a:xfrm>
            <a:off x="10698786" y="2057176"/>
            <a:ext cx="2053385" cy="3127448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PHSE/RSE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Working on our listening skills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Learning how to respectfully challenge another person’s view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Exploring different types of family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Exploring different communities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Identifying similarities and differences between a diverse range of people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F760BDC-B79C-4CE9-AB0D-F84833D346AD}"/>
              </a:ext>
            </a:extLst>
          </p:cNvPr>
          <p:cNvSpPr/>
          <p:nvPr/>
        </p:nvSpPr>
        <p:spPr>
          <a:xfrm>
            <a:off x="24714" y="3579786"/>
            <a:ext cx="3060609" cy="45386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Learning through Locality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 exploring which river is closest to Saint John’s and how it affects our local area.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b="1" dirty="0">
                <a:solidFill>
                  <a:schemeClr val="tx1"/>
                </a:solidFill>
              </a:rPr>
              <a:t>Outdoor Learning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will be using our outdoor space to observe the water cycle in action.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b="1" dirty="0">
                <a:solidFill>
                  <a:schemeClr val="tx1"/>
                </a:solidFill>
              </a:rPr>
              <a:t>Home Learning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The children will be asked to read, learn spellings, practise their times tables and complete a maths or writing task each week.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b="1" dirty="0">
                <a:solidFill>
                  <a:schemeClr val="tx1"/>
                </a:solidFill>
              </a:rPr>
              <a:t>Enrichment and Partnership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Children in Need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Anti-Bullying Week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Open classrooms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Christmas Nativity at </a:t>
            </a:r>
            <a:r>
              <a:rPr lang="en-US" sz="1200" dirty="0" err="1">
                <a:solidFill>
                  <a:schemeClr val="tx1"/>
                </a:solidFill>
              </a:rPr>
              <a:t>Highbury</a:t>
            </a:r>
            <a:r>
              <a:rPr lang="en-US" sz="1200" dirty="0">
                <a:solidFill>
                  <a:schemeClr val="tx1"/>
                </a:solidFill>
              </a:rPr>
              <a:t> Church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Christmas Service at St Luke’s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A0BE4BE-1B4B-4570-BD0E-81B11CE0DB80}"/>
              </a:ext>
            </a:extLst>
          </p:cNvPr>
          <p:cNvSpPr/>
          <p:nvPr/>
        </p:nvSpPr>
        <p:spPr>
          <a:xfrm>
            <a:off x="3200035" y="1295962"/>
            <a:ext cx="9544600" cy="648681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This term’s Christian value: FORGIVENESS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We will consider how we can show this by </a:t>
            </a:r>
            <a:r>
              <a:rPr lang="en-GB" sz="1200" b="1" dirty="0">
                <a:solidFill>
                  <a:schemeClr val="tx1"/>
                </a:solidFill>
              </a:rPr>
              <a:t>caring</a:t>
            </a:r>
            <a:r>
              <a:rPr lang="en-GB" sz="1200" dirty="0">
                <a:solidFill>
                  <a:schemeClr val="tx1"/>
                </a:solidFill>
              </a:rPr>
              <a:t> for one another, working together as a supportive </a:t>
            </a:r>
            <a:r>
              <a:rPr lang="en-GB" sz="1200" b="1" dirty="0">
                <a:solidFill>
                  <a:schemeClr val="tx1"/>
                </a:solidFill>
              </a:rPr>
              <a:t>community</a:t>
            </a:r>
            <a:r>
              <a:rPr lang="en-GB" sz="1200" dirty="0">
                <a:solidFill>
                  <a:schemeClr val="tx1"/>
                </a:solidFill>
              </a:rPr>
              <a:t>, and showing good </a:t>
            </a:r>
            <a:r>
              <a:rPr lang="en-GB" sz="1200" b="1" dirty="0">
                <a:solidFill>
                  <a:schemeClr val="tx1"/>
                </a:solidFill>
              </a:rPr>
              <a:t>citizenship</a:t>
            </a:r>
            <a:r>
              <a:rPr lang="en-GB" sz="1200" dirty="0">
                <a:solidFill>
                  <a:schemeClr val="tx1"/>
                </a:solidFill>
              </a:rPr>
              <a:t> when facing </a:t>
            </a:r>
            <a:r>
              <a:rPr lang="en-GB" sz="1200" b="1" dirty="0">
                <a:solidFill>
                  <a:schemeClr val="tx1"/>
                </a:solidFill>
              </a:rPr>
              <a:t>challenges</a:t>
            </a:r>
            <a:r>
              <a:rPr lang="en-GB" sz="1200" dirty="0">
                <a:solidFill>
                  <a:schemeClr val="tx1"/>
                </a:solidFill>
              </a:rPr>
              <a:t> in their learning and play.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0F2FA57-6222-4A4E-9439-BE52611042F8}"/>
              </a:ext>
            </a:extLst>
          </p:cNvPr>
          <p:cNvSpPr/>
          <p:nvPr/>
        </p:nvSpPr>
        <p:spPr>
          <a:xfrm>
            <a:off x="3923005" y="31597"/>
            <a:ext cx="2670907" cy="114736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Key Question</a:t>
            </a:r>
          </a:p>
          <a:p>
            <a:pPr algn="just"/>
            <a:endParaRPr lang="en-US" sz="1200" b="1" dirty="0">
              <a:solidFill>
                <a:schemeClr val="tx1"/>
              </a:solidFill>
            </a:endParaRPr>
          </a:p>
          <a:p>
            <a:pPr algn="just"/>
            <a:r>
              <a:rPr lang="en-US" sz="1200" b="1" dirty="0">
                <a:solidFill>
                  <a:schemeClr val="tx1"/>
                </a:solidFill>
              </a:rPr>
              <a:t>Which rivers run through our local area and how did they get there?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34B66FC-93C2-4B42-B46F-BD2834ECA9AC}"/>
              </a:ext>
            </a:extLst>
          </p:cNvPr>
          <p:cNvSpPr/>
          <p:nvPr/>
        </p:nvSpPr>
        <p:spPr>
          <a:xfrm>
            <a:off x="6701244" y="21061"/>
            <a:ext cx="2670907" cy="115789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Key Text</a:t>
            </a:r>
          </a:p>
          <a:p>
            <a:pPr algn="just"/>
            <a:endParaRPr lang="en-US" sz="50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Elf Road </a:t>
            </a: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Our class book is ‘The Last Bear’ by </a:t>
            </a:r>
            <a:r>
              <a:rPr lang="en-GB" sz="1200" dirty="0">
                <a:solidFill>
                  <a:schemeClr val="tx1"/>
                </a:solidFill>
              </a:rPr>
              <a:t>Hannah Gold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US" sz="800" dirty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rgbClr val="FF0000"/>
              </a:solidFill>
            </a:endParaRPr>
          </a:p>
          <a:p>
            <a:pPr algn="just"/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8C8E86B-60DF-444C-B98E-DE7079FAAF51}"/>
              </a:ext>
            </a:extLst>
          </p:cNvPr>
          <p:cNvSpPr/>
          <p:nvPr/>
        </p:nvSpPr>
        <p:spPr>
          <a:xfrm>
            <a:off x="9479482" y="19558"/>
            <a:ext cx="3322117" cy="115789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Key Outcomes</a:t>
            </a:r>
          </a:p>
          <a:p>
            <a:pPr algn="just"/>
            <a:endParaRPr lang="en-US" sz="70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Produce a class book of portal stories</a:t>
            </a:r>
          </a:p>
          <a:p>
            <a:pPr algn="just"/>
            <a:endParaRPr lang="en-US" sz="600" dirty="0">
              <a:solidFill>
                <a:schemeClr val="tx1"/>
              </a:solidFill>
            </a:endParaRP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endParaRPr lang="en-GB" sz="500" dirty="0">
              <a:solidFill>
                <a:schemeClr val="tx1"/>
              </a:solidFill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566E10C2-7D32-438C-A7A1-F261ED64BD60}"/>
              </a:ext>
            </a:extLst>
          </p:cNvPr>
          <p:cNvSpPr/>
          <p:nvPr/>
        </p:nvSpPr>
        <p:spPr>
          <a:xfrm>
            <a:off x="24714" y="24713"/>
            <a:ext cx="3815673" cy="118342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700" b="1" dirty="0">
                <a:solidFill>
                  <a:schemeClr val="tx1"/>
                </a:solidFill>
              </a:rPr>
              <a:t>Year 3 - Term 2</a:t>
            </a:r>
          </a:p>
          <a:p>
            <a:pPr algn="just"/>
            <a:endParaRPr lang="en-US" sz="1700" b="1" dirty="0">
              <a:solidFill>
                <a:schemeClr val="tx1"/>
              </a:solidFill>
            </a:endParaRPr>
          </a:p>
          <a:p>
            <a:pPr algn="just"/>
            <a:r>
              <a:rPr lang="en-US" sz="1700" b="1" dirty="0">
                <a:solidFill>
                  <a:schemeClr val="tx1"/>
                </a:solidFill>
              </a:rPr>
              <a:t> </a:t>
            </a:r>
            <a:r>
              <a:rPr lang="en-US" sz="1200" b="1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2E87F5-B9F4-4DE8-B5D5-D7FDD224A5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0960"/>
            <a:ext cx="3155907" cy="2181289"/>
          </a:xfrm>
          <a:prstGeom prst="rect">
            <a:avLst/>
          </a:prstGeom>
        </p:spPr>
      </p:pic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77EA6C1F-A231-4233-A898-875500202CDF}"/>
              </a:ext>
            </a:extLst>
          </p:cNvPr>
          <p:cNvSpPr/>
          <p:nvPr/>
        </p:nvSpPr>
        <p:spPr>
          <a:xfrm>
            <a:off x="3200036" y="2057180"/>
            <a:ext cx="2392055" cy="3127447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Writing and SPAG</a:t>
            </a:r>
          </a:p>
          <a:p>
            <a:pPr algn="just"/>
            <a:endParaRPr lang="en-US" sz="12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In writing we are :</a:t>
            </a:r>
          </a:p>
          <a:p>
            <a:pPr algn="just"/>
            <a:endParaRPr lang="en-US" sz="3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Writing portal  stories and focusing on descriptive settings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</a:endParaRPr>
          </a:p>
          <a:p>
            <a:r>
              <a:rPr lang="en-US" sz="1200" dirty="0">
                <a:solidFill>
                  <a:schemeClr val="tx1"/>
                </a:solidFill>
              </a:rPr>
              <a:t>In grammar we are:</a:t>
            </a:r>
          </a:p>
          <a:p>
            <a:endParaRPr lang="en-US" sz="3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Using expanded noun phrases and prepositions to improve our description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Learning to use rule of 3 sentences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7AEFAF60-E3CC-4B67-B53A-C99A92ECF89A}"/>
              </a:ext>
            </a:extLst>
          </p:cNvPr>
          <p:cNvSpPr/>
          <p:nvPr/>
        </p:nvSpPr>
        <p:spPr>
          <a:xfrm>
            <a:off x="5731517" y="2057182"/>
            <a:ext cx="2392055" cy="3127446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Reading 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 focusing on a range of fiction and non-fiction texts within the themes of: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Predators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Christmas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Our class book is ‘The Last Bear’ by </a:t>
            </a:r>
            <a:r>
              <a:rPr lang="en-GB" sz="1200" dirty="0">
                <a:solidFill>
                  <a:schemeClr val="tx1"/>
                </a:solidFill>
              </a:rPr>
              <a:t>Hannah Gold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C79D0633-BA7B-4253-9EDD-8682374C4B58}"/>
              </a:ext>
            </a:extLst>
          </p:cNvPr>
          <p:cNvSpPr/>
          <p:nvPr/>
        </p:nvSpPr>
        <p:spPr>
          <a:xfrm>
            <a:off x="3200035" y="5288038"/>
            <a:ext cx="2392055" cy="2830351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Science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Learning about animals including humans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Identifying that humans and other animals have skeletons and muscles for support, protection and movement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Identifying the right type and amount of nutrition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F4AA8442-C07B-4205-9527-8B17E50DDDF5}"/>
              </a:ext>
            </a:extLst>
          </p:cNvPr>
          <p:cNvSpPr/>
          <p:nvPr/>
        </p:nvSpPr>
        <p:spPr>
          <a:xfrm>
            <a:off x="5704384" y="5288037"/>
            <a:ext cx="2392055" cy="2830352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Geography 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Learning about how the water cycle works and why it’s so important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Exploring which rivers run through our local area and how they form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Learning about the different features of rivers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Exploring the 2007 floods and what has changed in our local area as a result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F8195BB-25DC-44F0-B1C3-A09A777721F2}"/>
              </a:ext>
            </a:extLst>
          </p:cNvPr>
          <p:cNvSpPr/>
          <p:nvPr/>
        </p:nvSpPr>
        <p:spPr>
          <a:xfrm>
            <a:off x="8226299" y="5288037"/>
            <a:ext cx="2392055" cy="2830352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R.E. </a:t>
            </a:r>
          </a:p>
          <a:p>
            <a:pPr algn="just"/>
            <a:endParaRPr lang="en-US" sz="8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 thinking about this key question:</a:t>
            </a:r>
          </a:p>
          <a:p>
            <a:pPr algn="just"/>
            <a:endParaRPr lang="en-US" sz="1200" dirty="0">
              <a:solidFill>
                <a:schemeClr val="tx1"/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How do festivals and family life show what matters to Jewish people?</a:t>
            </a:r>
            <a:endParaRPr lang="en-GB" sz="1200" dirty="0">
              <a:solidFill>
                <a:schemeClr val="tx1"/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1B26BEB-E102-4B8E-9393-7E332B758472}"/>
              </a:ext>
            </a:extLst>
          </p:cNvPr>
          <p:cNvSpPr/>
          <p:nvPr/>
        </p:nvSpPr>
        <p:spPr>
          <a:xfrm>
            <a:off x="7936820" y="8199484"/>
            <a:ext cx="3085323" cy="1358560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P.E.</a:t>
            </a:r>
          </a:p>
          <a:p>
            <a:pPr algn="just"/>
            <a:endParaRPr lang="en-US" sz="4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 enjoying:</a:t>
            </a:r>
          </a:p>
          <a:p>
            <a:pPr algn="just"/>
            <a:endParaRPr lang="en-US" sz="700" dirty="0">
              <a:solidFill>
                <a:schemeClr val="tx1"/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Netball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Dance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358C38E-E5C5-46B1-B16E-65807B07F313}"/>
              </a:ext>
            </a:extLst>
          </p:cNvPr>
          <p:cNvSpPr/>
          <p:nvPr/>
        </p:nvSpPr>
        <p:spPr>
          <a:xfrm>
            <a:off x="3085323" y="8178136"/>
            <a:ext cx="3060609" cy="1358561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en-US" sz="1200" b="1" dirty="0">
                <a:solidFill>
                  <a:schemeClr val="tx1"/>
                </a:solidFill>
              </a:rPr>
              <a:t>MFL </a:t>
            </a:r>
          </a:p>
          <a:p>
            <a:pPr algn="just"/>
            <a:endParaRPr lang="en-US" sz="400" b="1" dirty="0">
              <a:solidFill>
                <a:schemeClr val="tx1"/>
              </a:solidFill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</a:rPr>
              <a:t>We are: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Learning the names of animals you might find in the jungle.</a:t>
            </a:r>
          </a:p>
        </p:txBody>
      </p:sp>
    </p:spTree>
    <p:extLst>
      <p:ext uri="{BB962C8B-B14F-4D97-AF65-F5344CB8AC3E}">
        <p14:creationId xmlns:p14="http://schemas.microsoft.com/office/powerpoint/2010/main" val="1106829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18809</TotalTime>
  <Words>504</Words>
  <Application>Microsoft Office PowerPoint</Application>
  <PresentationFormat>A3 Paper (297x420 mm)</PresentationFormat>
  <Paragraphs>102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VMB</dc:creator>
  <cp:lastModifiedBy>Anya Smith</cp:lastModifiedBy>
  <cp:revision>295</cp:revision>
  <cp:lastPrinted>2025-11-05T10:43:30Z</cp:lastPrinted>
  <dcterms:created xsi:type="dcterms:W3CDTF">2017-10-12T07:43:22Z</dcterms:created>
  <dcterms:modified xsi:type="dcterms:W3CDTF">2025-11-05T11:56:54Z</dcterms:modified>
</cp:coreProperties>
</file>